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269" r:id="rId4"/>
    <p:sldId id="324" r:id="rId5"/>
    <p:sldId id="323" r:id="rId6"/>
    <p:sldId id="325" r:id="rId7"/>
    <p:sldId id="326" r:id="rId8"/>
    <p:sldId id="327" r:id="rId9"/>
    <p:sldId id="328" r:id="rId10"/>
    <p:sldId id="329" r:id="rId11"/>
    <p:sldId id="330" r:id="rId12"/>
    <p:sldId id="334" r:id="rId13"/>
    <p:sldId id="331" r:id="rId14"/>
    <p:sldId id="332" r:id="rId15"/>
    <p:sldId id="268" r:id="rId16"/>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11"/>
    <p:restoredTop sz="79254"/>
  </p:normalViewPr>
  <p:slideViewPr>
    <p:cSldViewPr snapToGrid="0">
      <p:cViewPr varScale="1">
        <p:scale>
          <a:sx n="118" d="100"/>
          <a:sy n="118" d="100"/>
        </p:scale>
        <p:origin x="12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B2A0C-1EC2-7346-B592-D8E2365F94C9}" type="datetimeFigureOut">
              <a:rPr lang="en-FI" smtClean="0"/>
              <a:t>12.4.2023</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68E67-BD19-5D4D-A2DA-74474D3642EA}" type="slidenum">
              <a:rPr lang="en-FI" smtClean="0"/>
              <a:t>‹#›</a:t>
            </a:fld>
            <a:endParaRPr lang="en-FI"/>
          </a:p>
        </p:txBody>
      </p:sp>
    </p:spTree>
    <p:extLst>
      <p:ext uri="{BB962C8B-B14F-4D97-AF65-F5344CB8AC3E}">
        <p14:creationId xmlns:p14="http://schemas.microsoft.com/office/powerpoint/2010/main" val="3944992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a:t>
            </a:fld>
            <a:endParaRPr lang="en-FI"/>
          </a:p>
        </p:txBody>
      </p:sp>
    </p:spTree>
    <p:extLst>
      <p:ext uri="{BB962C8B-B14F-4D97-AF65-F5344CB8AC3E}">
        <p14:creationId xmlns:p14="http://schemas.microsoft.com/office/powerpoint/2010/main" val="1572938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B</a:t>
            </a:r>
            <a:r>
              <a:rPr lang="en-FI" dirty="0"/>
              <a:t>ut, in this piece of code, we do not have any methods on the trait List.</a:t>
            </a:r>
          </a:p>
          <a:p>
            <a:pPr marL="228600" indent="-228600">
              <a:buAutoNum type="arabicPeriod"/>
            </a:pPr>
            <a:r>
              <a:rPr lang="en-GB" b="0" i="0" u="none" strike="noStrike" dirty="0">
                <a:solidFill>
                  <a:srgbClr val="555555"/>
                </a:solidFill>
                <a:effectLst/>
                <a:latin typeface="-apple-system"/>
              </a:rPr>
              <a:t>Nil can be instantiated with type List[Double], which is allowed because the empty list contains no elements and can be considered a list of whatever type we want!</a:t>
            </a:r>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11</a:t>
            </a:fld>
            <a:endParaRPr lang="en-FI"/>
          </a:p>
        </p:txBody>
      </p:sp>
    </p:spTree>
    <p:extLst>
      <p:ext uri="{BB962C8B-B14F-4D97-AF65-F5344CB8AC3E}">
        <p14:creationId xmlns:p14="http://schemas.microsoft.com/office/powerpoint/2010/main" val="4186603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55</a:t>
            </a:r>
            <a:r>
              <a:rPr lang="en-GB" baseline="30000" dirty="0"/>
              <a:t>th</a:t>
            </a:r>
            <a:endParaRPr lang="en-GB" dirty="0"/>
          </a:p>
          <a:p>
            <a:pPr marL="228600" indent="-228600">
              <a:buAutoNum type="arabicPeriod"/>
            </a:pPr>
            <a:r>
              <a:rPr lang="en-GB" dirty="0"/>
              <a:t>Hi, my name is Bob and I am 43 years old.</a:t>
            </a:r>
          </a:p>
          <a:p>
            <a:pPr marL="228600" indent="-228600">
              <a:buAutoNum type="arabicPeriod"/>
            </a:pPr>
            <a:r>
              <a:rPr lang="en-GB" dirty="0"/>
              <a:t>List containing 2 on its second position.</a:t>
            </a:r>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12</a:t>
            </a:fld>
            <a:endParaRPr lang="en-FI"/>
          </a:p>
        </p:txBody>
      </p:sp>
    </p:spTree>
    <p:extLst>
      <p:ext uri="{BB962C8B-B14F-4D97-AF65-F5344CB8AC3E}">
        <p14:creationId xmlns:p14="http://schemas.microsoft.com/office/powerpoint/2010/main" val="1358728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sz="2000" dirty="0"/>
          </a:p>
        </p:txBody>
      </p:sp>
      <p:sp>
        <p:nvSpPr>
          <p:cNvPr id="4" name="Slide Number Placeholder 3"/>
          <p:cNvSpPr>
            <a:spLocks noGrp="1"/>
          </p:cNvSpPr>
          <p:nvPr>
            <p:ph type="sldNum" sz="quarter" idx="5"/>
          </p:nvPr>
        </p:nvSpPr>
        <p:spPr/>
        <p:txBody>
          <a:bodyPr/>
          <a:lstStyle/>
          <a:p>
            <a:fld id="{E9968E67-BD19-5D4D-A2DA-74474D3642EA}" type="slidenum">
              <a:rPr lang="en-FI" smtClean="0"/>
              <a:t>13</a:t>
            </a:fld>
            <a:endParaRPr lang="en-FI"/>
          </a:p>
        </p:txBody>
      </p:sp>
    </p:spTree>
    <p:extLst>
      <p:ext uri="{BB962C8B-B14F-4D97-AF65-F5344CB8AC3E}">
        <p14:creationId xmlns:p14="http://schemas.microsoft.com/office/powerpoint/2010/main" val="87277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FI" dirty="0"/>
              <a:t>42</a:t>
            </a:r>
          </a:p>
          <a:p>
            <a:pPr marL="228600" indent="-228600">
              <a:buAutoNum type="arabicPeriod"/>
            </a:pPr>
            <a:r>
              <a:rPr lang="en-FI" dirty="0"/>
              <a:t>1</a:t>
            </a:r>
          </a:p>
          <a:p>
            <a:pPr marL="228600" indent="-228600">
              <a:buAutoNum type="arabicPeriod"/>
            </a:pPr>
            <a:r>
              <a:rPr lang="en-GB" b="0" i="0" u="none" strike="noStrike" dirty="0">
                <a:solidFill>
                  <a:srgbClr val="555555"/>
                </a:solidFill>
                <a:effectLst/>
                <a:latin typeface="-apple-system"/>
              </a:rPr>
              <a:t>List(2,3)</a:t>
            </a:r>
          </a:p>
          <a:p>
            <a:pPr marL="228600" indent="-228600">
              <a:buAutoNum type="arabicPeriod"/>
            </a:pPr>
            <a:r>
              <a:rPr lang="en-GB" b="1" i="0" u="none" strike="noStrike" dirty="0" err="1">
                <a:solidFill>
                  <a:srgbClr val="555555"/>
                </a:solidFill>
                <a:effectLst/>
                <a:latin typeface="-apple-system"/>
              </a:rPr>
              <a:t>MatchErro</a:t>
            </a:r>
            <a:r>
              <a:rPr lang="en-GB" b="0" i="0" u="none" strike="noStrike" dirty="0" err="1">
                <a:solidFill>
                  <a:srgbClr val="555555"/>
                </a:solidFill>
                <a:effectLst/>
                <a:latin typeface="-apple-system"/>
              </a:rPr>
              <a:t>r</a:t>
            </a:r>
            <a:r>
              <a:rPr lang="en-GB" b="0" i="0" u="none" strike="noStrike" dirty="0">
                <a:solidFill>
                  <a:srgbClr val="555555"/>
                </a:solidFill>
                <a:effectLst/>
                <a:latin typeface="-apple-system"/>
              </a:rPr>
              <a:t> at </a:t>
            </a:r>
            <a:r>
              <a:rPr lang="en-GB" b="1" i="0" u="none" strike="noStrike" dirty="0">
                <a:solidFill>
                  <a:srgbClr val="555555"/>
                </a:solidFill>
                <a:effectLst/>
                <a:latin typeface="-apple-system"/>
              </a:rPr>
              <a:t>runtime</a:t>
            </a:r>
            <a:r>
              <a:rPr lang="en-GB" b="0" i="0" u="none" strike="noStrike" dirty="0">
                <a:solidFill>
                  <a:srgbClr val="555555"/>
                </a:solidFill>
                <a:effectLst/>
                <a:latin typeface="-apple-system"/>
              </a:rPr>
              <a:t>. A </a:t>
            </a:r>
            <a:r>
              <a:rPr lang="en-GB" b="0" i="0" u="none" strike="noStrike" dirty="0" err="1">
                <a:solidFill>
                  <a:srgbClr val="555555"/>
                </a:solidFill>
                <a:effectLst/>
                <a:latin typeface="-apple-system"/>
              </a:rPr>
              <a:t>MatchError</a:t>
            </a:r>
            <a:r>
              <a:rPr lang="en-GB" b="0" i="0" u="none" strike="noStrike" dirty="0">
                <a:solidFill>
                  <a:srgbClr val="555555"/>
                </a:solidFill>
                <a:effectLst/>
                <a:latin typeface="-apple-system"/>
              </a:rPr>
              <a:t> indicates that none of the cases in a match expression matched the target.</a:t>
            </a:r>
            <a:endParaRPr lang="en-FI" dirty="0"/>
          </a:p>
          <a:p>
            <a:pPr marL="228600" indent="-228600">
              <a:buAutoNum type="arabicPeriod"/>
            </a:pPr>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14</a:t>
            </a:fld>
            <a:endParaRPr lang="en-FI"/>
          </a:p>
        </p:txBody>
      </p:sp>
    </p:spTree>
    <p:extLst>
      <p:ext uri="{BB962C8B-B14F-4D97-AF65-F5344CB8AC3E}">
        <p14:creationId xmlns:p14="http://schemas.microsoft.com/office/powerpoint/2010/main" val="931416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2</a:t>
            </a:fld>
            <a:endParaRPr lang="en-FI"/>
          </a:p>
        </p:txBody>
      </p:sp>
    </p:spTree>
    <p:extLst>
      <p:ext uri="{BB962C8B-B14F-4D97-AF65-F5344CB8AC3E}">
        <p14:creationId xmlns:p14="http://schemas.microsoft.com/office/powerpoint/2010/main" val="224485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FI" dirty="0"/>
              <a:t>an I add different datatypes into a generic queue?</a:t>
            </a:r>
          </a:p>
        </p:txBody>
      </p:sp>
      <p:sp>
        <p:nvSpPr>
          <p:cNvPr id="4" name="Slide Number Placeholder 3"/>
          <p:cNvSpPr>
            <a:spLocks noGrp="1"/>
          </p:cNvSpPr>
          <p:nvPr>
            <p:ph type="sldNum" sz="quarter" idx="5"/>
          </p:nvPr>
        </p:nvSpPr>
        <p:spPr/>
        <p:txBody>
          <a:bodyPr/>
          <a:lstStyle/>
          <a:p>
            <a:fld id="{E9968E67-BD19-5D4D-A2DA-74474D3642EA}" type="slidenum">
              <a:rPr lang="en-FI" smtClean="0"/>
              <a:t>3</a:t>
            </a:fld>
            <a:endParaRPr lang="en-FI"/>
          </a:p>
        </p:txBody>
      </p:sp>
    </p:spTree>
    <p:extLst>
      <p:ext uri="{BB962C8B-B14F-4D97-AF65-F5344CB8AC3E}">
        <p14:creationId xmlns:p14="http://schemas.microsoft.com/office/powerpoint/2010/main" val="2308119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FI" dirty="0"/>
              <a:t>an I add different datatypes into a generic queue?</a:t>
            </a:r>
          </a:p>
        </p:txBody>
      </p:sp>
      <p:sp>
        <p:nvSpPr>
          <p:cNvPr id="4" name="Slide Number Placeholder 3"/>
          <p:cNvSpPr>
            <a:spLocks noGrp="1"/>
          </p:cNvSpPr>
          <p:nvPr>
            <p:ph type="sldNum" sz="quarter" idx="5"/>
          </p:nvPr>
        </p:nvSpPr>
        <p:spPr/>
        <p:txBody>
          <a:bodyPr/>
          <a:lstStyle/>
          <a:p>
            <a:fld id="{E9968E67-BD19-5D4D-A2DA-74474D3642EA}" type="slidenum">
              <a:rPr lang="en-FI" smtClean="0"/>
              <a:t>4</a:t>
            </a:fld>
            <a:endParaRPr lang="en-FI"/>
          </a:p>
        </p:txBody>
      </p:sp>
    </p:spTree>
    <p:extLst>
      <p:ext uri="{BB962C8B-B14F-4D97-AF65-F5344CB8AC3E}">
        <p14:creationId xmlns:p14="http://schemas.microsoft.com/office/powerpoint/2010/main" val="4175974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5</a:t>
            </a:fld>
            <a:endParaRPr lang="en-FI"/>
          </a:p>
        </p:txBody>
      </p:sp>
    </p:spTree>
    <p:extLst>
      <p:ext uri="{BB962C8B-B14F-4D97-AF65-F5344CB8AC3E}">
        <p14:creationId xmlns:p14="http://schemas.microsoft.com/office/powerpoint/2010/main" val="376567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dirty="0"/>
              <a:t>In Scala, Any is a supertype of all classes and types.</a:t>
            </a:r>
          </a:p>
          <a:p>
            <a:r>
              <a:rPr lang="en-FI" dirty="0"/>
              <a:t>Nothing is a subtype of all types.</a:t>
            </a:r>
          </a:p>
        </p:txBody>
      </p:sp>
      <p:sp>
        <p:nvSpPr>
          <p:cNvPr id="4" name="Slide Number Placeholder 3"/>
          <p:cNvSpPr>
            <a:spLocks noGrp="1"/>
          </p:cNvSpPr>
          <p:nvPr>
            <p:ph type="sldNum" sz="quarter" idx="5"/>
          </p:nvPr>
        </p:nvSpPr>
        <p:spPr/>
        <p:txBody>
          <a:bodyPr/>
          <a:lstStyle/>
          <a:p>
            <a:fld id="{E9968E67-BD19-5D4D-A2DA-74474D3642EA}" type="slidenum">
              <a:rPr lang="en-FI" smtClean="0"/>
              <a:t>7</a:t>
            </a:fld>
            <a:endParaRPr lang="en-FI"/>
          </a:p>
        </p:txBody>
      </p:sp>
    </p:spTree>
    <p:extLst>
      <p:ext uri="{BB962C8B-B14F-4D97-AF65-F5344CB8AC3E}">
        <p14:creationId xmlns:p14="http://schemas.microsoft.com/office/powerpoint/2010/main" val="1047884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8</a:t>
            </a:fld>
            <a:endParaRPr lang="en-FI"/>
          </a:p>
        </p:txBody>
      </p:sp>
    </p:spTree>
    <p:extLst>
      <p:ext uri="{BB962C8B-B14F-4D97-AF65-F5344CB8AC3E}">
        <p14:creationId xmlns:p14="http://schemas.microsoft.com/office/powerpoint/2010/main" val="2875721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9</a:t>
            </a:fld>
            <a:endParaRPr lang="en-FI"/>
          </a:p>
        </p:txBody>
      </p:sp>
    </p:spTree>
    <p:extLst>
      <p:ext uri="{BB962C8B-B14F-4D97-AF65-F5344CB8AC3E}">
        <p14:creationId xmlns:p14="http://schemas.microsoft.com/office/powerpoint/2010/main" val="3765760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10</a:t>
            </a:fld>
            <a:endParaRPr lang="en-FI"/>
          </a:p>
        </p:txBody>
      </p:sp>
    </p:spTree>
    <p:extLst>
      <p:ext uri="{BB962C8B-B14F-4D97-AF65-F5344CB8AC3E}">
        <p14:creationId xmlns:p14="http://schemas.microsoft.com/office/powerpoint/2010/main" val="2796920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597A3-F7E6-5A67-98BD-57A02E0263C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I"/>
          </a:p>
        </p:txBody>
      </p:sp>
      <p:sp>
        <p:nvSpPr>
          <p:cNvPr id="3" name="Subtitle 2">
            <a:extLst>
              <a:ext uri="{FF2B5EF4-FFF2-40B4-BE49-F238E27FC236}">
                <a16:creationId xmlns:a16="http://schemas.microsoft.com/office/drawing/2014/main" id="{4DEEFCF7-4D88-543D-A1CA-89D52888B9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I"/>
          </a:p>
        </p:txBody>
      </p:sp>
      <p:sp>
        <p:nvSpPr>
          <p:cNvPr id="4" name="Date Placeholder 3">
            <a:extLst>
              <a:ext uri="{FF2B5EF4-FFF2-40B4-BE49-F238E27FC236}">
                <a16:creationId xmlns:a16="http://schemas.microsoft.com/office/drawing/2014/main" id="{9297C147-A330-2E87-F970-33038F56B4E0}"/>
              </a:ext>
            </a:extLst>
          </p:cNvPr>
          <p:cNvSpPr>
            <a:spLocks noGrp="1"/>
          </p:cNvSpPr>
          <p:nvPr>
            <p:ph type="dt" sz="half" idx="10"/>
          </p:nvPr>
        </p:nvSpPr>
        <p:spPr/>
        <p:txBody>
          <a:bodyPr/>
          <a:lstStyle/>
          <a:p>
            <a:fld id="{1579146B-A831-874C-B3FC-2A7CFC27174E}" type="datetimeFigureOut">
              <a:rPr lang="en-FI" smtClean="0"/>
              <a:t>12.4.2023</a:t>
            </a:fld>
            <a:endParaRPr lang="en-FI"/>
          </a:p>
        </p:txBody>
      </p:sp>
      <p:sp>
        <p:nvSpPr>
          <p:cNvPr id="5" name="Footer Placeholder 4">
            <a:extLst>
              <a:ext uri="{FF2B5EF4-FFF2-40B4-BE49-F238E27FC236}">
                <a16:creationId xmlns:a16="http://schemas.microsoft.com/office/drawing/2014/main" id="{3F8DEF33-43AE-692A-252D-ECE3C9B193CB}"/>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AD520E05-FD76-AF47-E3A5-503FD3AFE75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24810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2D4B-A0A3-AEA4-FB3E-1EF4D9A19BD5}"/>
              </a:ext>
            </a:extLst>
          </p:cNvPr>
          <p:cNvSpPr>
            <a:spLocks noGrp="1"/>
          </p:cNvSpPr>
          <p:nvPr>
            <p:ph type="title"/>
          </p:nvPr>
        </p:nvSpPr>
        <p:spPr/>
        <p:txBody>
          <a:bodyPr/>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C12CF014-0C64-E92E-A5FD-CAEAB55580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1747AC4D-3BB8-F0CA-9122-58C5C6BF1BB6}"/>
              </a:ext>
            </a:extLst>
          </p:cNvPr>
          <p:cNvSpPr>
            <a:spLocks noGrp="1"/>
          </p:cNvSpPr>
          <p:nvPr>
            <p:ph type="dt" sz="half" idx="10"/>
          </p:nvPr>
        </p:nvSpPr>
        <p:spPr/>
        <p:txBody>
          <a:bodyPr/>
          <a:lstStyle/>
          <a:p>
            <a:fld id="{1579146B-A831-874C-B3FC-2A7CFC27174E}" type="datetimeFigureOut">
              <a:rPr lang="en-FI" smtClean="0"/>
              <a:t>12.4.2023</a:t>
            </a:fld>
            <a:endParaRPr lang="en-FI"/>
          </a:p>
        </p:txBody>
      </p:sp>
      <p:sp>
        <p:nvSpPr>
          <p:cNvPr id="5" name="Footer Placeholder 4">
            <a:extLst>
              <a:ext uri="{FF2B5EF4-FFF2-40B4-BE49-F238E27FC236}">
                <a16:creationId xmlns:a16="http://schemas.microsoft.com/office/drawing/2014/main" id="{18EC9E65-C545-DCBD-3FD9-4A188A984AF2}"/>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28DB49F7-D96B-F6E3-1177-6EDFD417758A}"/>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82707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BBB10F-7DD3-B517-0510-8FA5B1243CB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15B2E35B-B759-D387-5BB4-0302B2C62C7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D9633A98-29F0-FD6F-EB3F-316005A45806}"/>
              </a:ext>
            </a:extLst>
          </p:cNvPr>
          <p:cNvSpPr>
            <a:spLocks noGrp="1"/>
          </p:cNvSpPr>
          <p:nvPr>
            <p:ph type="dt" sz="half" idx="10"/>
          </p:nvPr>
        </p:nvSpPr>
        <p:spPr/>
        <p:txBody>
          <a:bodyPr/>
          <a:lstStyle/>
          <a:p>
            <a:fld id="{1579146B-A831-874C-B3FC-2A7CFC27174E}" type="datetimeFigureOut">
              <a:rPr lang="en-FI" smtClean="0"/>
              <a:t>12.4.2023</a:t>
            </a:fld>
            <a:endParaRPr lang="en-FI"/>
          </a:p>
        </p:txBody>
      </p:sp>
      <p:sp>
        <p:nvSpPr>
          <p:cNvPr id="5" name="Footer Placeholder 4">
            <a:extLst>
              <a:ext uri="{FF2B5EF4-FFF2-40B4-BE49-F238E27FC236}">
                <a16:creationId xmlns:a16="http://schemas.microsoft.com/office/drawing/2014/main" id="{43239F6D-CF8E-F059-0077-331E06795E97}"/>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E1577B5A-606A-C91D-5BD7-A8D06321C23A}"/>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31894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7DC1-A217-4D79-CDDE-70053DAF8135}"/>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623485F3-0DD7-017C-0AB6-E222C72B299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B216B898-3AE7-F827-8CB0-70F1286F9116}"/>
              </a:ext>
            </a:extLst>
          </p:cNvPr>
          <p:cNvSpPr>
            <a:spLocks noGrp="1"/>
          </p:cNvSpPr>
          <p:nvPr>
            <p:ph type="dt" sz="half" idx="10"/>
          </p:nvPr>
        </p:nvSpPr>
        <p:spPr/>
        <p:txBody>
          <a:bodyPr/>
          <a:lstStyle/>
          <a:p>
            <a:fld id="{1579146B-A831-874C-B3FC-2A7CFC27174E}" type="datetimeFigureOut">
              <a:rPr lang="en-FI" smtClean="0"/>
              <a:t>12.4.2023</a:t>
            </a:fld>
            <a:endParaRPr lang="en-FI"/>
          </a:p>
        </p:txBody>
      </p:sp>
      <p:sp>
        <p:nvSpPr>
          <p:cNvPr id="5" name="Footer Placeholder 4">
            <a:extLst>
              <a:ext uri="{FF2B5EF4-FFF2-40B4-BE49-F238E27FC236}">
                <a16:creationId xmlns:a16="http://schemas.microsoft.com/office/drawing/2014/main" id="{DE1E5C15-D6A2-ED5E-12C6-50F8B69A6B55}"/>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1F7439C0-A7AD-D878-FF9C-80143F1239B9}"/>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63923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4FC1-D0D5-F369-BE9F-1F962048DC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I"/>
          </a:p>
        </p:txBody>
      </p:sp>
      <p:sp>
        <p:nvSpPr>
          <p:cNvPr id="3" name="Text Placeholder 2">
            <a:extLst>
              <a:ext uri="{FF2B5EF4-FFF2-40B4-BE49-F238E27FC236}">
                <a16:creationId xmlns:a16="http://schemas.microsoft.com/office/drawing/2014/main" id="{8F65EFB6-B4DB-4231-CF27-3685DA7C6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75B447E-634A-8922-637A-61D95EAB4FB1}"/>
              </a:ext>
            </a:extLst>
          </p:cNvPr>
          <p:cNvSpPr>
            <a:spLocks noGrp="1"/>
          </p:cNvSpPr>
          <p:nvPr>
            <p:ph type="dt" sz="half" idx="10"/>
          </p:nvPr>
        </p:nvSpPr>
        <p:spPr/>
        <p:txBody>
          <a:bodyPr/>
          <a:lstStyle/>
          <a:p>
            <a:fld id="{1579146B-A831-874C-B3FC-2A7CFC27174E}" type="datetimeFigureOut">
              <a:rPr lang="en-FI" smtClean="0"/>
              <a:t>12.4.2023</a:t>
            </a:fld>
            <a:endParaRPr lang="en-FI"/>
          </a:p>
        </p:txBody>
      </p:sp>
      <p:sp>
        <p:nvSpPr>
          <p:cNvPr id="5" name="Footer Placeholder 4">
            <a:extLst>
              <a:ext uri="{FF2B5EF4-FFF2-40B4-BE49-F238E27FC236}">
                <a16:creationId xmlns:a16="http://schemas.microsoft.com/office/drawing/2014/main" id="{12E601E0-E955-64A4-5D11-1C98F233B735}"/>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B3EA662E-9C8E-0F67-23C9-187F2FD9932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934904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85B5-A303-CA86-C224-161DB8CCD9CA}"/>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A9B6A858-FEA1-EE29-09E3-3015A5C52F4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Content Placeholder 3">
            <a:extLst>
              <a:ext uri="{FF2B5EF4-FFF2-40B4-BE49-F238E27FC236}">
                <a16:creationId xmlns:a16="http://schemas.microsoft.com/office/drawing/2014/main" id="{68894C53-BF7A-E631-CA6C-BB069A32E3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Date Placeholder 4">
            <a:extLst>
              <a:ext uri="{FF2B5EF4-FFF2-40B4-BE49-F238E27FC236}">
                <a16:creationId xmlns:a16="http://schemas.microsoft.com/office/drawing/2014/main" id="{BABCE0F4-6D4F-0675-2BC0-956D04A5836E}"/>
              </a:ext>
            </a:extLst>
          </p:cNvPr>
          <p:cNvSpPr>
            <a:spLocks noGrp="1"/>
          </p:cNvSpPr>
          <p:nvPr>
            <p:ph type="dt" sz="half" idx="10"/>
          </p:nvPr>
        </p:nvSpPr>
        <p:spPr/>
        <p:txBody>
          <a:bodyPr/>
          <a:lstStyle/>
          <a:p>
            <a:fld id="{1579146B-A831-874C-B3FC-2A7CFC27174E}" type="datetimeFigureOut">
              <a:rPr lang="en-FI" smtClean="0"/>
              <a:t>12.4.2023</a:t>
            </a:fld>
            <a:endParaRPr lang="en-FI"/>
          </a:p>
        </p:txBody>
      </p:sp>
      <p:sp>
        <p:nvSpPr>
          <p:cNvPr id="6" name="Footer Placeholder 5">
            <a:extLst>
              <a:ext uri="{FF2B5EF4-FFF2-40B4-BE49-F238E27FC236}">
                <a16:creationId xmlns:a16="http://schemas.microsoft.com/office/drawing/2014/main" id="{DE479A1E-6EEF-8AE0-E4E9-8BAF5E2406B1}"/>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313464C3-234F-B55C-B25D-4877DB24156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221229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60C0-8B3B-2C2E-2FF9-5366223FEB1D}"/>
              </a:ext>
            </a:extLst>
          </p:cNvPr>
          <p:cNvSpPr>
            <a:spLocks noGrp="1"/>
          </p:cNvSpPr>
          <p:nvPr>
            <p:ph type="title"/>
          </p:nvPr>
        </p:nvSpPr>
        <p:spPr>
          <a:xfrm>
            <a:off x="839788" y="365125"/>
            <a:ext cx="10515600" cy="1325563"/>
          </a:xfrm>
        </p:spPr>
        <p:txBody>
          <a:bodyPr/>
          <a:lstStyle/>
          <a:p>
            <a:r>
              <a:rPr lang="en-GB"/>
              <a:t>Click to edit Master title style</a:t>
            </a:r>
            <a:endParaRPr lang="en-FI"/>
          </a:p>
        </p:txBody>
      </p:sp>
      <p:sp>
        <p:nvSpPr>
          <p:cNvPr id="3" name="Text Placeholder 2">
            <a:extLst>
              <a:ext uri="{FF2B5EF4-FFF2-40B4-BE49-F238E27FC236}">
                <a16:creationId xmlns:a16="http://schemas.microsoft.com/office/drawing/2014/main" id="{14617AA8-B665-62AD-669E-4D582A1B9F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3C5C6A-3379-35BE-5F59-5F814E9F83D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Text Placeholder 4">
            <a:extLst>
              <a:ext uri="{FF2B5EF4-FFF2-40B4-BE49-F238E27FC236}">
                <a16:creationId xmlns:a16="http://schemas.microsoft.com/office/drawing/2014/main" id="{395178CB-AEFA-84FC-0032-2071827193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E7DC843-16F0-F830-E538-D19C09D5B16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7" name="Date Placeholder 6">
            <a:extLst>
              <a:ext uri="{FF2B5EF4-FFF2-40B4-BE49-F238E27FC236}">
                <a16:creationId xmlns:a16="http://schemas.microsoft.com/office/drawing/2014/main" id="{000EF2FB-6B79-19B4-F9DD-1EA8EC119D6C}"/>
              </a:ext>
            </a:extLst>
          </p:cNvPr>
          <p:cNvSpPr>
            <a:spLocks noGrp="1"/>
          </p:cNvSpPr>
          <p:nvPr>
            <p:ph type="dt" sz="half" idx="10"/>
          </p:nvPr>
        </p:nvSpPr>
        <p:spPr/>
        <p:txBody>
          <a:bodyPr/>
          <a:lstStyle/>
          <a:p>
            <a:fld id="{1579146B-A831-874C-B3FC-2A7CFC27174E}" type="datetimeFigureOut">
              <a:rPr lang="en-FI" smtClean="0"/>
              <a:t>12.4.2023</a:t>
            </a:fld>
            <a:endParaRPr lang="en-FI"/>
          </a:p>
        </p:txBody>
      </p:sp>
      <p:sp>
        <p:nvSpPr>
          <p:cNvPr id="8" name="Footer Placeholder 7">
            <a:extLst>
              <a:ext uri="{FF2B5EF4-FFF2-40B4-BE49-F238E27FC236}">
                <a16:creationId xmlns:a16="http://schemas.microsoft.com/office/drawing/2014/main" id="{DA1CEC7B-D065-E2A7-8AA9-2F47F9089819}"/>
              </a:ext>
            </a:extLst>
          </p:cNvPr>
          <p:cNvSpPr>
            <a:spLocks noGrp="1"/>
          </p:cNvSpPr>
          <p:nvPr>
            <p:ph type="ftr" sz="quarter" idx="11"/>
          </p:nvPr>
        </p:nvSpPr>
        <p:spPr/>
        <p:txBody>
          <a:bodyPr/>
          <a:lstStyle/>
          <a:p>
            <a:endParaRPr lang="en-FI"/>
          </a:p>
        </p:txBody>
      </p:sp>
      <p:sp>
        <p:nvSpPr>
          <p:cNvPr id="9" name="Slide Number Placeholder 8">
            <a:extLst>
              <a:ext uri="{FF2B5EF4-FFF2-40B4-BE49-F238E27FC236}">
                <a16:creationId xmlns:a16="http://schemas.microsoft.com/office/drawing/2014/main" id="{6D470EFF-728A-D470-6DA2-3BABCF9FA919}"/>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06640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AC79-E3DD-622E-71A6-F5F74511686C}"/>
              </a:ext>
            </a:extLst>
          </p:cNvPr>
          <p:cNvSpPr>
            <a:spLocks noGrp="1"/>
          </p:cNvSpPr>
          <p:nvPr>
            <p:ph type="title"/>
          </p:nvPr>
        </p:nvSpPr>
        <p:spPr/>
        <p:txBody>
          <a:bodyPr/>
          <a:lstStyle/>
          <a:p>
            <a:r>
              <a:rPr lang="en-GB"/>
              <a:t>Click to edit Master title style</a:t>
            </a:r>
            <a:endParaRPr lang="en-FI"/>
          </a:p>
        </p:txBody>
      </p:sp>
      <p:sp>
        <p:nvSpPr>
          <p:cNvPr id="3" name="Date Placeholder 2">
            <a:extLst>
              <a:ext uri="{FF2B5EF4-FFF2-40B4-BE49-F238E27FC236}">
                <a16:creationId xmlns:a16="http://schemas.microsoft.com/office/drawing/2014/main" id="{8ED01946-1A96-B78E-2B42-74C2030DB378}"/>
              </a:ext>
            </a:extLst>
          </p:cNvPr>
          <p:cNvSpPr>
            <a:spLocks noGrp="1"/>
          </p:cNvSpPr>
          <p:nvPr>
            <p:ph type="dt" sz="half" idx="10"/>
          </p:nvPr>
        </p:nvSpPr>
        <p:spPr/>
        <p:txBody>
          <a:bodyPr/>
          <a:lstStyle/>
          <a:p>
            <a:fld id="{1579146B-A831-874C-B3FC-2A7CFC27174E}" type="datetimeFigureOut">
              <a:rPr lang="en-FI" smtClean="0"/>
              <a:t>12.4.2023</a:t>
            </a:fld>
            <a:endParaRPr lang="en-FI"/>
          </a:p>
        </p:txBody>
      </p:sp>
      <p:sp>
        <p:nvSpPr>
          <p:cNvPr id="4" name="Footer Placeholder 3">
            <a:extLst>
              <a:ext uri="{FF2B5EF4-FFF2-40B4-BE49-F238E27FC236}">
                <a16:creationId xmlns:a16="http://schemas.microsoft.com/office/drawing/2014/main" id="{3EF30BAD-FEEB-2DC3-3872-63FC8F1A6AF7}"/>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BBFB92AC-66BC-A5B3-AA95-D6B1831BF07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730884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249BA-D296-3765-4688-6541C4074947}"/>
              </a:ext>
            </a:extLst>
          </p:cNvPr>
          <p:cNvSpPr>
            <a:spLocks noGrp="1"/>
          </p:cNvSpPr>
          <p:nvPr>
            <p:ph type="dt" sz="half" idx="10"/>
          </p:nvPr>
        </p:nvSpPr>
        <p:spPr/>
        <p:txBody>
          <a:bodyPr/>
          <a:lstStyle/>
          <a:p>
            <a:fld id="{1579146B-A831-874C-B3FC-2A7CFC27174E}" type="datetimeFigureOut">
              <a:rPr lang="en-FI" smtClean="0"/>
              <a:t>12.4.2023</a:t>
            </a:fld>
            <a:endParaRPr lang="en-FI"/>
          </a:p>
        </p:txBody>
      </p:sp>
      <p:sp>
        <p:nvSpPr>
          <p:cNvPr id="3" name="Footer Placeholder 2">
            <a:extLst>
              <a:ext uri="{FF2B5EF4-FFF2-40B4-BE49-F238E27FC236}">
                <a16:creationId xmlns:a16="http://schemas.microsoft.com/office/drawing/2014/main" id="{63FAFD9D-69CF-F8F4-4C53-14E9CD774263}"/>
              </a:ext>
            </a:extLst>
          </p:cNvPr>
          <p:cNvSpPr>
            <a:spLocks noGrp="1"/>
          </p:cNvSpPr>
          <p:nvPr>
            <p:ph type="ftr" sz="quarter" idx="11"/>
          </p:nvPr>
        </p:nvSpPr>
        <p:spPr/>
        <p:txBody>
          <a:bodyPr/>
          <a:lstStyle/>
          <a:p>
            <a:endParaRPr lang="en-FI"/>
          </a:p>
        </p:txBody>
      </p:sp>
      <p:sp>
        <p:nvSpPr>
          <p:cNvPr id="4" name="Slide Number Placeholder 3">
            <a:extLst>
              <a:ext uri="{FF2B5EF4-FFF2-40B4-BE49-F238E27FC236}">
                <a16:creationId xmlns:a16="http://schemas.microsoft.com/office/drawing/2014/main" id="{6A431623-83B9-64ED-9296-ABCCC706841D}"/>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742934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C157-CE2C-1615-AD45-5D93098771B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Content Placeholder 2">
            <a:extLst>
              <a:ext uri="{FF2B5EF4-FFF2-40B4-BE49-F238E27FC236}">
                <a16:creationId xmlns:a16="http://schemas.microsoft.com/office/drawing/2014/main" id="{2407E814-4BCB-731D-BD4B-044BA9173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Text Placeholder 3">
            <a:extLst>
              <a:ext uri="{FF2B5EF4-FFF2-40B4-BE49-F238E27FC236}">
                <a16:creationId xmlns:a16="http://schemas.microsoft.com/office/drawing/2014/main" id="{3BEDE50B-83F3-2704-FC9F-26CA82A91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6ADDC7-C9F0-5048-A40B-A887384763B5}"/>
              </a:ext>
            </a:extLst>
          </p:cNvPr>
          <p:cNvSpPr>
            <a:spLocks noGrp="1"/>
          </p:cNvSpPr>
          <p:nvPr>
            <p:ph type="dt" sz="half" idx="10"/>
          </p:nvPr>
        </p:nvSpPr>
        <p:spPr/>
        <p:txBody>
          <a:bodyPr/>
          <a:lstStyle/>
          <a:p>
            <a:fld id="{1579146B-A831-874C-B3FC-2A7CFC27174E}" type="datetimeFigureOut">
              <a:rPr lang="en-FI" smtClean="0"/>
              <a:t>12.4.2023</a:t>
            </a:fld>
            <a:endParaRPr lang="en-FI"/>
          </a:p>
        </p:txBody>
      </p:sp>
      <p:sp>
        <p:nvSpPr>
          <p:cNvPr id="6" name="Footer Placeholder 5">
            <a:extLst>
              <a:ext uri="{FF2B5EF4-FFF2-40B4-BE49-F238E27FC236}">
                <a16:creationId xmlns:a16="http://schemas.microsoft.com/office/drawing/2014/main" id="{4E165F2E-6200-3C1E-0EAE-DC94467289B4}"/>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2EE8919D-E873-844F-FA79-EF3497EAF297}"/>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058978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B122-972C-4392-6C75-F8CC691CC1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Picture Placeholder 2">
            <a:extLst>
              <a:ext uri="{FF2B5EF4-FFF2-40B4-BE49-F238E27FC236}">
                <a16:creationId xmlns:a16="http://schemas.microsoft.com/office/drawing/2014/main" id="{3823F832-7E5F-847D-4AF6-CAE9989C5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339B2444-CBF0-1377-6653-BC6751E21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6F58C0C-32A2-BAC5-194E-913779332103}"/>
              </a:ext>
            </a:extLst>
          </p:cNvPr>
          <p:cNvSpPr>
            <a:spLocks noGrp="1"/>
          </p:cNvSpPr>
          <p:nvPr>
            <p:ph type="dt" sz="half" idx="10"/>
          </p:nvPr>
        </p:nvSpPr>
        <p:spPr/>
        <p:txBody>
          <a:bodyPr/>
          <a:lstStyle/>
          <a:p>
            <a:fld id="{1579146B-A831-874C-B3FC-2A7CFC27174E}" type="datetimeFigureOut">
              <a:rPr lang="en-FI" smtClean="0"/>
              <a:t>12.4.2023</a:t>
            </a:fld>
            <a:endParaRPr lang="en-FI"/>
          </a:p>
        </p:txBody>
      </p:sp>
      <p:sp>
        <p:nvSpPr>
          <p:cNvPr id="6" name="Footer Placeholder 5">
            <a:extLst>
              <a:ext uri="{FF2B5EF4-FFF2-40B4-BE49-F238E27FC236}">
                <a16:creationId xmlns:a16="http://schemas.microsoft.com/office/drawing/2014/main" id="{EE9863D0-5346-95C9-F6D8-F61FD3594169}"/>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8E75CD60-D63E-07A5-7B5D-19B4D375AAA4}"/>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50677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26BD78-A990-8E98-6753-B9CA3EE84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I"/>
          </a:p>
        </p:txBody>
      </p:sp>
      <p:sp>
        <p:nvSpPr>
          <p:cNvPr id="3" name="Text Placeholder 2">
            <a:extLst>
              <a:ext uri="{FF2B5EF4-FFF2-40B4-BE49-F238E27FC236}">
                <a16:creationId xmlns:a16="http://schemas.microsoft.com/office/drawing/2014/main" id="{89D65361-2ECE-B0A2-3689-70540D18F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90FF3703-C661-B3FF-BCB9-8D4432679D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79146B-A831-874C-B3FC-2A7CFC27174E}" type="datetimeFigureOut">
              <a:rPr lang="en-FI" smtClean="0"/>
              <a:t>12.4.2023</a:t>
            </a:fld>
            <a:endParaRPr lang="en-FI"/>
          </a:p>
        </p:txBody>
      </p:sp>
      <p:sp>
        <p:nvSpPr>
          <p:cNvPr id="5" name="Footer Placeholder 4">
            <a:extLst>
              <a:ext uri="{FF2B5EF4-FFF2-40B4-BE49-F238E27FC236}">
                <a16:creationId xmlns:a16="http://schemas.microsoft.com/office/drawing/2014/main" id="{BC1DBBF6-9188-72A2-7199-1E9BD412CF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I"/>
          </a:p>
        </p:txBody>
      </p:sp>
      <p:sp>
        <p:nvSpPr>
          <p:cNvPr id="6" name="Slide Number Placeholder 5">
            <a:extLst>
              <a:ext uri="{FF2B5EF4-FFF2-40B4-BE49-F238E27FC236}">
                <a16:creationId xmlns:a16="http://schemas.microsoft.com/office/drawing/2014/main" id="{CC2BEF2F-084E-0FDC-2DEA-A45E37A6DE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BB6AB7-248B-E046-9402-D3FA2E81E31D}" type="slidenum">
              <a:rPr lang="en-FI" smtClean="0"/>
              <a:t>‹#›</a:t>
            </a:fld>
            <a:endParaRPr lang="en-FI"/>
          </a:p>
        </p:txBody>
      </p:sp>
    </p:spTree>
    <p:extLst>
      <p:ext uri="{BB962C8B-B14F-4D97-AF65-F5344CB8AC3E}">
        <p14:creationId xmlns:p14="http://schemas.microsoft.com/office/powerpoint/2010/main" val="312484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07/978-3-319-75771-1"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0B7582A1-1FA7-CA99-5EB6-FCB08EFEC134}"/>
              </a:ext>
            </a:extLst>
          </p:cNvPr>
          <p:cNvPicPr>
            <a:picLocks noChangeAspect="1"/>
          </p:cNvPicPr>
          <p:nvPr/>
        </p:nvPicPr>
        <p:blipFill rotWithShape="1">
          <a:blip r:embed="rId3">
            <a:alphaModFix amt="50000"/>
          </a:blip>
          <a:srcRect t="5382" b="10348"/>
          <a:stretch/>
        </p:blipFill>
        <p:spPr>
          <a:xfrm>
            <a:off x="20" y="1"/>
            <a:ext cx="12191980" cy="6857999"/>
          </a:xfrm>
          <a:prstGeom prst="rect">
            <a:avLst/>
          </a:prstGeom>
        </p:spPr>
      </p:pic>
      <p:sp>
        <p:nvSpPr>
          <p:cNvPr id="2" name="Title 1">
            <a:extLst>
              <a:ext uri="{FF2B5EF4-FFF2-40B4-BE49-F238E27FC236}">
                <a16:creationId xmlns:a16="http://schemas.microsoft.com/office/drawing/2014/main" id="{92056A20-722F-7D2F-78CF-0F3F8A8118CC}"/>
              </a:ext>
            </a:extLst>
          </p:cNvPr>
          <p:cNvSpPr>
            <a:spLocks noGrp="1"/>
          </p:cNvSpPr>
          <p:nvPr>
            <p:ph type="ctrTitle"/>
          </p:nvPr>
        </p:nvSpPr>
        <p:spPr>
          <a:xfrm>
            <a:off x="1524000" y="1122362"/>
            <a:ext cx="9144000" cy="2900518"/>
          </a:xfrm>
        </p:spPr>
        <p:txBody>
          <a:bodyPr>
            <a:normAutofit/>
          </a:bodyPr>
          <a:lstStyle/>
          <a:p>
            <a:r>
              <a:rPr lang="en-FI" sz="5100" dirty="0">
                <a:solidFill>
                  <a:srgbClr val="FFFFFF"/>
                </a:solidFill>
              </a:rPr>
              <a:t>Lecture 5 </a:t>
            </a:r>
            <a:br>
              <a:rPr lang="en-FI" sz="5100" dirty="0">
                <a:solidFill>
                  <a:srgbClr val="FFFFFF"/>
                </a:solidFill>
              </a:rPr>
            </a:br>
            <a:r>
              <a:rPr lang="en-FI" sz="5100" dirty="0">
                <a:solidFill>
                  <a:srgbClr val="FFFFFF"/>
                </a:solidFill>
              </a:rPr>
              <a:t>Type Parameterisation,</a:t>
            </a:r>
            <a:br>
              <a:rPr lang="en-FI" sz="5100" dirty="0">
                <a:solidFill>
                  <a:srgbClr val="FFFFFF"/>
                </a:solidFill>
              </a:rPr>
            </a:br>
            <a:r>
              <a:rPr lang="en-FI" sz="5100" dirty="0">
                <a:solidFill>
                  <a:srgbClr val="FFFFFF"/>
                </a:solidFill>
              </a:rPr>
              <a:t>Pattern Matching &amp;</a:t>
            </a:r>
            <a:br>
              <a:rPr lang="en-FI" sz="5100" dirty="0">
                <a:solidFill>
                  <a:srgbClr val="FFFFFF"/>
                </a:solidFill>
              </a:rPr>
            </a:br>
            <a:r>
              <a:rPr lang="en-FI" sz="5100" dirty="0">
                <a:solidFill>
                  <a:srgbClr val="FFFFFF"/>
                </a:solidFill>
              </a:rPr>
              <a:t>Variance</a:t>
            </a:r>
          </a:p>
        </p:txBody>
      </p:sp>
      <p:sp>
        <p:nvSpPr>
          <p:cNvPr id="3" name="Subtitle 2">
            <a:extLst>
              <a:ext uri="{FF2B5EF4-FFF2-40B4-BE49-F238E27FC236}">
                <a16:creationId xmlns:a16="http://schemas.microsoft.com/office/drawing/2014/main" id="{66B01CE4-1856-A1D6-19AB-31BC2C5A18E3}"/>
              </a:ext>
            </a:extLst>
          </p:cNvPr>
          <p:cNvSpPr>
            <a:spLocks noGrp="1"/>
          </p:cNvSpPr>
          <p:nvPr>
            <p:ph type="subTitle" idx="1"/>
          </p:nvPr>
        </p:nvSpPr>
        <p:spPr>
          <a:xfrm>
            <a:off x="1524000" y="4159404"/>
            <a:ext cx="9144000" cy="1098395"/>
          </a:xfrm>
        </p:spPr>
        <p:txBody>
          <a:bodyPr>
            <a:normAutofit/>
          </a:bodyPr>
          <a:lstStyle/>
          <a:p>
            <a:r>
              <a:rPr lang="en-FI" dirty="0">
                <a:solidFill>
                  <a:srgbClr val="FFFFFF"/>
                </a:solidFill>
              </a:rPr>
              <a:t>12.3.2023</a:t>
            </a:r>
          </a:p>
          <a:p>
            <a:r>
              <a:rPr lang="en-FI" dirty="0">
                <a:solidFill>
                  <a:srgbClr val="FFFFFF"/>
                </a:solidFill>
              </a:rPr>
              <a:t>Iflaah Salman</a:t>
            </a:r>
          </a:p>
        </p:txBody>
      </p:sp>
      <p:pic>
        <p:nvPicPr>
          <p:cNvPr id="4" name="Picture 3" descr="A picture containing text, clipart&#10;&#10;Description automatically generated">
            <a:extLst>
              <a:ext uri="{FF2B5EF4-FFF2-40B4-BE49-F238E27FC236}">
                <a16:creationId xmlns:a16="http://schemas.microsoft.com/office/drawing/2014/main" id="{6170FC0E-EBD1-7082-2308-13199DA95B74}"/>
              </a:ext>
            </a:extLst>
          </p:cNvPr>
          <p:cNvPicPr>
            <a:picLocks noChangeAspect="1"/>
          </p:cNvPicPr>
          <p:nvPr/>
        </p:nvPicPr>
        <p:blipFill>
          <a:blip r:embed="rId4"/>
          <a:stretch>
            <a:fillRect/>
          </a:stretch>
        </p:blipFill>
        <p:spPr>
          <a:xfrm>
            <a:off x="10287000" y="5991222"/>
            <a:ext cx="1905000" cy="800100"/>
          </a:xfrm>
          <a:prstGeom prst="rect">
            <a:avLst/>
          </a:prstGeom>
        </p:spPr>
      </p:pic>
    </p:spTree>
    <p:extLst>
      <p:ext uri="{BB962C8B-B14F-4D97-AF65-F5344CB8AC3E}">
        <p14:creationId xmlns:p14="http://schemas.microsoft.com/office/powerpoint/2010/main" val="316104022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7F34-0DFB-B1EF-A0C6-9384075E0B5C}"/>
              </a:ext>
            </a:extLst>
          </p:cNvPr>
          <p:cNvSpPr>
            <a:spLocks noGrp="1"/>
          </p:cNvSpPr>
          <p:nvPr>
            <p:ph type="title"/>
          </p:nvPr>
        </p:nvSpPr>
        <p:spPr>
          <a:xfrm>
            <a:off x="838200" y="359228"/>
            <a:ext cx="7554686" cy="881743"/>
          </a:xfrm>
        </p:spPr>
        <p:txBody>
          <a:bodyPr>
            <a:normAutofit/>
          </a:bodyPr>
          <a:lstStyle/>
          <a:p>
            <a:r>
              <a:rPr lang="en-FI" dirty="0"/>
              <a:t>Combining Variance and Bounds</a:t>
            </a:r>
          </a:p>
        </p:txBody>
      </p:sp>
      <p:sp>
        <p:nvSpPr>
          <p:cNvPr id="3" name="Content Placeholder 2">
            <a:extLst>
              <a:ext uri="{FF2B5EF4-FFF2-40B4-BE49-F238E27FC236}">
                <a16:creationId xmlns:a16="http://schemas.microsoft.com/office/drawing/2014/main" id="{12852874-51FE-350B-7505-90D937D433CA}"/>
              </a:ext>
            </a:extLst>
          </p:cNvPr>
          <p:cNvSpPr>
            <a:spLocks noGrp="1"/>
          </p:cNvSpPr>
          <p:nvPr>
            <p:ph idx="1"/>
          </p:nvPr>
        </p:nvSpPr>
        <p:spPr>
          <a:xfrm>
            <a:off x="838200" y="1632857"/>
            <a:ext cx="5134337" cy="3320143"/>
          </a:xfrm>
          <a:ln>
            <a:solidFill>
              <a:schemeClr val="accent1"/>
            </a:solidFill>
          </a:ln>
        </p:spPr>
        <p:txBody>
          <a:bodyPr>
            <a:noAutofit/>
          </a:bodyPr>
          <a:lstStyle/>
          <a:p>
            <a:pPr marL="0" indent="0">
              <a:buNone/>
            </a:pPr>
            <a:r>
              <a:rPr lang="en-GB" sz="2200" dirty="0"/>
              <a:t>T</a:t>
            </a:r>
            <a:r>
              <a:rPr lang="en-GB" sz="2200" b="0" i="0" dirty="0">
                <a:effectLst/>
              </a:rPr>
              <a:t>ype inferred by Scala for q1 and q2:</a:t>
            </a:r>
          </a:p>
          <a:p>
            <a:r>
              <a:rPr lang="en-GB" sz="2200" b="0" i="0" dirty="0">
                <a:solidFill>
                  <a:srgbClr val="C00000"/>
                </a:solidFill>
                <a:effectLst/>
              </a:rPr>
              <a:t>q1</a:t>
            </a:r>
            <a:r>
              <a:rPr lang="en-GB" sz="2200" b="0" i="0" dirty="0">
                <a:effectLst/>
              </a:rPr>
              <a:t> holds a reference to a </a:t>
            </a:r>
            <a:r>
              <a:rPr lang="en-GB" sz="2200" b="0" i="0" dirty="0" err="1">
                <a:solidFill>
                  <a:srgbClr val="C00000"/>
                </a:solidFill>
                <a:effectLst/>
              </a:rPr>
              <a:t>FlexiQueue</a:t>
            </a:r>
            <a:r>
              <a:rPr lang="en-GB" sz="2200" b="0" i="0" dirty="0">
                <a:solidFill>
                  <a:srgbClr val="C00000"/>
                </a:solidFill>
                <a:effectLst/>
              </a:rPr>
              <a:t>[Employee] </a:t>
            </a:r>
            <a:r>
              <a:rPr lang="en-GB" sz="2200" b="0" i="0" dirty="0">
                <a:effectLst/>
              </a:rPr>
              <a:t>type of instance.</a:t>
            </a:r>
            <a:endParaRPr lang="en-GB" sz="2200" dirty="0"/>
          </a:p>
          <a:p>
            <a:r>
              <a:rPr lang="en-GB" sz="2200" b="0" i="0" dirty="0">
                <a:solidFill>
                  <a:srgbClr val="C00000"/>
                </a:solidFill>
                <a:effectLst/>
              </a:rPr>
              <a:t>q2</a:t>
            </a:r>
            <a:r>
              <a:rPr lang="en-GB" sz="2200" b="0" i="0" dirty="0">
                <a:effectLst/>
              </a:rPr>
              <a:t> holds a reference to a </a:t>
            </a:r>
            <a:r>
              <a:rPr lang="en-GB" sz="2200" b="0" i="0" dirty="0" err="1">
                <a:solidFill>
                  <a:srgbClr val="C00000"/>
                </a:solidFill>
                <a:effectLst/>
              </a:rPr>
              <a:t>FlexiQueue</a:t>
            </a:r>
            <a:r>
              <a:rPr lang="en-GB" sz="2200" b="0" i="0" dirty="0">
                <a:solidFill>
                  <a:srgbClr val="C00000"/>
                </a:solidFill>
                <a:effectLst/>
              </a:rPr>
              <a:t>[Person] </a:t>
            </a:r>
            <a:r>
              <a:rPr lang="en-GB" sz="2200" b="0" i="0" dirty="0">
                <a:effectLst/>
              </a:rPr>
              <a:t>type of instance.</a:t>
            </a:r>
          </a:p>
          <a:p>
            <a:r>
              <a:rPr lang="en-GB" sz="2200" b="0" i="0" dirty="0">
                <a:effectLst/>
              </a:rPr>
              <a:t>Once we added a </a:t>
            </a:r>
            <a:r>
              <a:rPr lang="en-GB" sz="2200" b="0" i="0" dirty="0">
                <a:solidFill>
                  <a:srgbClr val="C00000"/>
                </a:solidFill>
                <a:effectLst/>
              </a:rPr>
              <a:t>Person to the </a:t>
            </a:r>
            <a:r>
              <a:rPr lang="en-GB" sz="2200" b="0" i="0" dirty="0" err="1">
                <a:solidFill>
                  <a:srgbClr val="C00000"/>
                </a:solidFill>
                <a:effectLst/>
              </a:rPr>
              <a:t>FlexiQueue</a:t>
            </a:r>
            <a:r>
              <a:rPr lang="en-GB" sz="2200" b="0" i="0" dirty="0">
                <a:effectLst/>
              </a:rPr>
              <a:t>, the only thing we could now guarantee is that </a:t>
            </a:r>
            <a:r>
              <a:rPr lang="en-GB" sz="2200" b="0" i="0" dirty="0">
                <a:solidFill>
                  <a:srgbClr val="C00000"/>
                </a:solidFill>
                <a:effectLst/>
              </a:rPr>
              <a:t>the contents of the queue are now at least Person </a:t>
            </a:r>
            <a:r>
              <a:rPr lang="en-GB" sz="2200" b="0" i="0" dirty="0">
                <a:effectLst/>
              </a:rPr>
              <a:t>instance.</a:t>
            </a:r>
          </a:p>
        </p:txBody>
      </p:sp>
      <p:pic>
        <p:nvPicPr>
          <p:cNvPr id="4" name="Picture 3" descr="A picture containing text, clipart&#10;&#10;Description automatically generated">
            <a:extLst>
              <a:ext uri="{FF2B5EF4-FFF2-40B4-BE49-F238E27FC236}">
                <a16:creationId xmlns:a16="http://schemas.microsoft.com/office/drawing/2014/main" id="{C5ED8E9D-DF90-B96D-081C-158FA6DE58B6}"/>
              </a:ext>
            </a:extLst>
          </p:cNvPr>
          <p:cNvPicPr>
            <a:picLocks noChangeAspect="1"/>
          </p:cNvPicPr>
          <p:nvPr/>
        </p:nvPicPr>
        <p:blipFill>
          <a:blip r:embed="rId3"/>
          <a:stretch>
            <a:fillRect/>
          </a:stretch>
        </p:blipFill>
        <p:spPr>
          <a:xfrm>
            <a:off x="10287000" y="6057900"/>
            <a:ext cx="1905000" cy="80010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FB35302A-A589-018A-B097-4EC784D76275}"/>
              </a:ext>
            </a:extLst>
          </p:cNvPr>
          <p:cNvPicPr>
            <a:picLocks noChangeAspect="1"/>
          </p:cNvPicPr>
          <p:nvPr/>
        </p:nvPicPr>
        <p:blipFill>
          <a:blip r:embed="rId4"/>
          <a:stretch>
            <a:fillRect/>
          </a:stretch>
        </p:blipFill>
        <p:spPr>
          <a:xfrm>
            <a:off x="5972536" y="1469985"/>
            <a:ext cx="6219463" cy="4151817"/>
          </a:xfrm>
          <a:prstGeom prst="rect">
            <a:avLst/>
          </a:prstGeom>
          <a:ln>
            <a:solidFill>
              <a:schemeClr val="accent1"/>
            </a:solidFill>
          </a:ln>
        </p:spPr>
      </p:pic>
      <p:pic>
        <p:nvPicPr>
          <p:cNvPr id="9" name="Picture 8">
            <a:extLst>
              <a:ext uri="{FF2B5EF4-FFF2-40B4-BE49-F238E27FC236}">
                <a16:creationId xmlns:a16="http://schemas.microsoft.com/office/drawing/2014/main" id="{DF414BAF-BFC7-AA23-A8FA-B14CD2A8CE9F}"/>
              </a:ext>
            </a:extLst>
          </p:cNvPr>
          <p:cNvPicPr>
            <a:picLocks noChangeAspect="1"/>
          </p:cNvPicPr>
          <p:nvPr/>
        </p:nvPicPr>
        <p:blipFill>
          <a:blip r:embed="rId5"/>
          <a:stretch>
            <a:fillRect/>
          </a:stretch>
        </p:blipFill>
        <p:spPr>
          <a:xfrm>
            <a:off x="4057652" y="6056391"/>
            <a:ext cx="5295900" cy="495300"/>
          </a:xfrm>
          <a:prstGeom prst="rect">
            <a:avLst/>
          </a:prstGeom>
          <a:ln>
            <a:solidFill>
              <a:srgbClr val="C00000"/>
            </a:solidFill>
          </a:ln>
        </p:spPr>
      </p:pic>
      <p:sp>
        <p:nvSpPr>
          <p:cNvPr id="10" name="TextBox 9">
            <a:extLst>
              <a:ext uri="{FF2B5EF4-FFF2-40B4-BE49-F238E27FC236}">
                <a16:creationId xmlns:a16="http://schemas.microsoft.com/office/drawing/2014/main" id="{5973EE64-DE88-5F31-C3D9-25D1D1351355}"/>
              </a:ext>
            </a:extLst>
          </p:cNvPr>
          <p:cNvSpPr txBox="1"/>
          <p:nvPr/>
        </p:nvSpPr>
        <p:spPr>
          <a:xfrm>
            <a:off x="838200" y="5286950"/>
            <a:ext cx="4648200" cy="769441"/>
          </a:xfrm>
          <a:prstGeom prst="rect">
            <a:avLst/>
          </a:prstGeom>
          <a:noFill/>
          <a:ln>
            <a:solidFill>
              <a:srgbClr val="C00000"/>
            </a:solidFill>
          </a:ln>
        </p:spPr>
        <p:txBody>
          <a:bodyPr wrap="square" rtlCol="0">
            <a:spAutoFit/>
          </a:bodyPr>
          <a:lstStyle/>
          <a:p>
            <a:r>
              <a:rPr lang="en-GB" sz="2200" dirty="0"/>
              <a:t>T</a:t>
            </a:r>
            <a:r>
              <a:rPr lang="en-GB" sz="2200" b="0" i="0" dirty="0">
                <a:effectLst/>
              </a:rPr>
              <a:t>he type to be used should be a Person or a subtype of Person.</a:t>
            </a:r>
            <a:endParaRPr lang="en-FI" sz="2200" dirty="0"/>
          </a:p>
        </p:txBody>
      </p:sp>
    </p:spTree>
    <p:extLst>
      <p:ext uri="{BB962C8B-B14F-4D97-AF65-F5344CB8AC3E}">
        <p14:creationId xmlns:p14="http://schemas.microsoft.com/office/powerpoint/2010/main" val="2841319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89C9D396-EA33-8496-FB42-FFDB85A600EF}"/>
              </a:ext>
            </a:extLst>
          </p:cNvPr>
          <p:cNvPicPr>
            <a:picLocks noGrp="1" noChangeAspect="1"/>
          </p:cNvPicPr>
          <p:nvPr>
            <p:ph idx="1"/>
          </p:nvPr>
        </p:nvPicPr>
        <p:blipFill>
          <a:blip r:embed="rId3"/>
          <a:stretch>
            <a:fillRect/>
          </a:stretch>
        </p:blipFill>
        <p:spPr>
          <a:xfrm>
            <a:off x="2194904" y="1205104"/>
            <a:ext cx="8021286" cy="5144485"/>
          </a:xfrm>
        </p:spPr>
      </p:pic>
      <p:pic>
        <p:nvPicPr>
          <p:cNvPr id="4" name="Picture 3" descr="A picture containing text, clipart&#10;&#10;Description automatically generated">
            <a:extLst>
              <a:ext uri="{FF2B5EF4-FFF2-40B4-BE49-F238E27FC236}">
                <a16:creationId xmlns:a16="http://schemas.microsoft.com/office/drawing/2014/main" id="{363137C6-716A-E99A-0CC4-1487D829F42A}"/>
              </a:ext>
            </a:extLst>
          </p:cNvPr>
          <p:cNvPicPr>
            <a:picLocks noChangeAspect="1"/>
          </p:cNvPicPr>
          <p:nvPr/>
        </p:nvPicPr>
        <p:blipFill>
          <a:blip r:embed="rId4"/>
          <a:stretch>
            <a:fillRect/>
          </a:stretch>
        </p:blipFill>
        <p:spPr>
          <a:xfrm>
            <a:off x="10287000" y="6057900"/>
            <a:ext cx="1905000" cy="800100"/>
          </a:xfrm>
          <a:prstGeom prst="rect">
            <a:avLst/>
          </a:prstGeom>
        </p:spPr>
      </p:pic>
      <p:sp>
        <p:nvSpPr>
          <p:cNvPr id="9" name="TextBox 8">
            <a:extLst>
              <a:ext uri="{FF2B5EF4-FFF2-40B4-BE49-F238E27FC236}">
                <a16:creationId xmlns:a16="http://schemas.microsoft.com/office/drawing/2014/main" id="{464DCC6F-6A10-F957-4E5A-45B98642ADD1}"/>
              </a:ext>
            </a:extLst>
          </p:cNvPr>
          <p:cNvSpPr txBox="1"/>
          <p:nvPr/>
        </p:nvSpPr>
        <p:spPr>
          <a:xfrm>
            <a:off x="0" y="348347"/>
            <a:ext cx="3945727" cy="923330"/>
          </a:xfrm>
          <a:prstGeom prst="rect">
            <a:avLst/>
          </a:prstGeom>
          <a:noFill/>
        </p:spPr>
        <p:txBody>
          <a:bodyPr wrap="square" rtlCol="0">
            <a:spAutoFit/>
          </a:bodyPr>
          <a:lstStyle/>
          <a:p>
            <a:r>
              <a:rPr lang="en-GB" b="0" i="0" u="none" strike="noStrike" dirty="0">
                <a:solidFill>
                  <a:srgbClr val="C00000"/>
                </a:solidFill>
                <a:effectLst/>
                <a:latin typeface="-apple-system"/>
              </a:rPr>
              <a:t>A trait is an abstract interface that </a:t>
            </a:r>
            <a:r>
              <a:rPr lang="en-GB" i="1" u="none" strike="noStrike" dirty="0">
                <a:solidFill>
                  <a:srgbClr val="C00000"/>
                </a:solidFill>
                <a:effectLst/>
                <a:latin typeface="-apple-system"/>
              </a:rPr>
              <a:t>may optionally</a:t>
            </a:r>
            <a:r>
              <a:rPr lang="en-GB" b="0" i="0" u="none" strike="noStrike" dirty="0">
                <a:solidFill>
                  <a:srgbClr val="C00000"/>
                </a:solidFill>
                <a:effectLst/>
                <a:latin typeface="-apple-system"/>
              </a:rPr>
              <a:t> contain implementations of some methods.</a:t>
            </a:r>
            <a:endParaRPr lang="en-FI" dirty="0">
              <a:solidFill>
                <a:srgbClr val="C00000"/>
              </a:solidFill>
            </a:endParaRPr>
          </a:p>
        </p:txBody>
      </p:sp>
      <p:cxnSp>
        <p:nvCxnSpPr>
          <p:cNvPr id="11" name="Elbow Connector 10">
            <a:extLst>
              <a:ext uri="{FF2B5EF4-FFF2-40B4-BE49-F238E27FC236}">
                <a16:creationId xmlns:a16="http://schemas.microsoft.com/office/drawing/2014/main" id="{74988BEE-F408-D242-FB40-93D75636FE3E}"/>
              </a:ext>
            </a:extLst>
          </p:cNvPr>
          <p:cNvCxnSpPr>
            <a:cxnSpLocks/>
          </p:cNvCxnSpPr>
          <p:nvPr/>
        </p:nvCxnSpPr>
        <p:spPr>
          <a:xfrm rot="16200000" flipH="1">
            <a:off x="3243269" y="1034823"/>
            <a:ext cx="1035541" cy="881783"/>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A4D6C0F-D9CA-A9B3-2834-4054F06FF1C1}"/>
              </a:ext>
            </a:extLst>
          </p:cNvPr>
          <p:cNvSpPr txBox="1"/>
          <p:nvPr/>
        </p:nvSpPr>
        <p:spPr>
          <a:xfrm>
            <a:off x="0" y="1205104"/>
            <a:ext cx="2168031" cy="1477328"/>
          </a:xfrm>
          <a:prstGeom prst="rect">
            <a:avLst/>
          </a:prstGeom>
          <a:noFill/>
        </p:spPr>
        <p:txBody>
          <a:bodyPr wrap="square" rtlCol="0">
            <a:spAutoFit/>
          </a:bodyPr>
          <a:lstStyle/>
          <a:p>
            <a:r>
              <a:rPr lang="en-GB" b="0" i="0" u="none" strike="noStrike" dirty="0">
                <a:solidFill>
                  <a:srgbClr val="C00000"/>
                </a:solidFill>
                <a:effectLst/>
                <a:latin typeface="-apple-system"/>
              </a:rPr>
              <a:t>Adding </a:t>
            </a:r>
            <a:r>
              <a:rPr lang="en-GB" b="1" i="0" u="none" strike="noStrike" dirty="0">
                <a:solidFill>
                  <a:srgbClr val="C00000"/>
                </a:solidFill>
                <a:effectLst/>
                <a:latin typeface="-apple-system"/>
              </a:rPr>
              <a:t>sealed</a:t>
            </a:r>
            <a:r>
              <a:rPr lang="en-GB" b="0" i="0" u="none" strike="noStrike" dirty="0">
                <a:solidFill>
                  <a:srgbClr val="C00000"/>
                </a:solidFill>
                <a:effectLst/>
                <a:latin typeface="-apple-system"/>
              </a:rPr>
              <a:t> in front means that all implementations of the trait must be declared in this file.</a:t>
            </a:r>
            <a:endParaRPr lang="en-FI" dirty="0">
              <a:solidFill>
                <a:srgbClr val="C00000"/>
              </a:solidFill>
            </a:endParaRPr>
          </a:p>
        </p:txBody>
      </p:sp>
      <p:cxnSp>
        <p:nvCxnSpPr>
          <p:cNvPr id="22" name="Straight Arrow Connector 21">
            <a:extLst>
              <a:ext uri="{FF2B5EF4-FFF2-40B4-BE49-F238E27FC236}">
                <a16:creationId xmlns:a16="http://schemas.microsoft.com/office/drawing/2014/main" id="{B2750A86-95E5-7C83-E5E7-389A6F185689}"/>
              </a:ext>
            </a:extLst>
          </p:cNvPr>
          <p:cNvCxnSpPr>
            <a:cxnSpLocks/>
          </p:cNvCxnSpPr>
          <p:nvPr/>
        </p:nvCxnSpPr>
        <p:spPr>
          <a:xfrm flipH="1">
            <a:off x="8610601" y="2340433"/>
            <a:ext cx="1605589" cy="11974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7AFA7FF-44CC-509A-949A-E442C580AE1E}"/>
              </a:ext>
            </a:extLst>
          </p:cNvPr>
          <p:cNvSpPr txBox="1"/>
          <p:nvPr/>
        </p:nvSpPr>
        <p:spPr>
          <a:xfrm>
            <a:off x="10216190" y="1926913"/>
            <a:ext cx="1828800" cy="2446824"/>
          </a:xfrm>
          <a:prstGeom prst="rect">
            <a:avLst/>
          </a:prstGeom>
          <a:noFill/>
        </p:spPr>
        <p:txBody>
          <a:bodyPr wrap="square" rtlCol="0">
            <a:spAutoFit/>
          </a:bodyPr>
          <a:lstStyle/>
          <a:p>
            <a:r>
              <a:rPr lang="en-FI" sz="1700" dirty="0">
                <a:solidFill>
                  <a:srgbClr val="C00000"/>
                </a:solidFill>
              </a:rPr>
              <a:t>Two implementations (data constructors) or two possible forms a List can take; empty (Nil) or non-empty (Cons).</a:t>
            </a:r>
          </a:p>
        </p:txBody>
      </p:sp>
      <p:sp>
        <p:nvSpPr>
          <p:cNvPr id="26" name="TextBox 25">
            <a:extLst>
              <a:ext uri="{FF2B5EF4-FFF2-40B4-BE49-F238E27FC236}">
                <a16:creationId xmlns:a16="http://schemas.microsoft.com/office/drawing/2014/main" id="{8C5661E5-1DF4-94C8-F43A-C6B4E5C6DB7F}"/>
              </a:ext>
            </a:extLst>
          </p:cNvPr>
          <p:cNvSpPr txBox="1"/>
          <p:nvPr/>
        </p:nvSpPr>
        <p:spPr>
          <a:xfrm>
            <a:off x="9762717" y="483295"/>
            <a:ext cx="1605588" cy="1200329"/>
          </a:xfrm>
          <a:prstGeom prst="rect">
            <a:avLst/>
          </a:prstGeom>
          <a:noFill/>
        </p:spPr>
        <p:txBody>
          <a:bodyPr wrap="square" rtlCol="0">
            <a:spAutoFit/>
          </a:bodyPr>
          <a:lstStyle/>
          <a:p>
            <a:r>
              <a:rPr lang="en-GB" b="0" i="0" u="none" strike="noStrike" dirty="0">
                <a:solidFill>
                  <a:srgbClr val="C00000"/>
                </a:solidFill>
                <a:effectLst/>
                <a:latin typeface="-apple-system"/>
              </a:rPr>
              <a:t>Object Nil lets us write Nil to construct an empty List</a:t>
            </a:r>
            <a:endParaRPr lang="en-FI" dirty="0">
              <a:solidFill>
                <a:srgbClr val="C00000"/>
              </a:solidFill>
            </a:endParaRPr>
          </a:p>
        </p:txBody>
      </p:sp>
      <p:pic>
        <p:nvPicPr>
          <p:cNvPr id="28" name="Picture 27" descr="Diagram&#10;&#10;Description automatically generated">
            <a:extLst>
              <a:ext uri="{FF2B5EF4-FFF2-40B4-BE49-F238E27FC236}">
                <a16:creationId xmlns:a16="http://schemas.microsoft.com/office/drawing/2014/main" id="{DC7A7886-7AB8-E44A-A979-757B38367D35}"/>
              </a:ext>
            </a:extLst>
          </p:cNvPr>
          <p:cNvPicPr>
            <a:picLocks noChangeAspect="1"/>
          </p:cNvPicPr>
          <p:nvPr/>
        </p:nvPicPr>
        <p:blipFill>
          <a:blip r:embed="rId5"/>
          <a:stretch>
            <a:fillRect/>
          </a:stretch>
        </p:blipFill>
        <p:spPr>
          <a:xfrm>
            <a:off x="4201931" y="-3813"/>
            <a:ext cx="4773206" cy="1342755"/>
          </a:xfrm>
          <a:prstGeom prst="rect">
            <a:avLst/>
          </a:prstGeom>
          <a:ln>
            <a:solidFill>
              <a:schemeClr val="accent1"/>
            </a:solidFill>
          </a:ln>
        </p:spPr>
      </p:pic>
      <p:sp>
        <p:nvSpPr>
          <p:cNvPr id="30" name="Frame 29">
            <a:extLst>
              <a:ext uri="{FF2B5EF4-FFF2-40B4-BE49-F238E27FC236}">
                <a16:creationId xmlns:a16="http://schemas.microsoft.com/office/drawing/2014/main" id="{CC501FCF-692F-26F9-5E5C-A58BE135CDF7}"/>
              </a:ext>
            </a:extLst>
          </p:cNvPr>
          <p:cNvSpPr/>
          <p:nvPr/>
        </p:nvSpPr>
        <p:spPr>
          <a:xfrm>
            <a:off x="8484928" y="4061717"/>
            <a:ext cx="1756517" cy="859971"/>
          </a:xfrm>
          <a:prstGeom prst="frame">
            <a:avLst>
              <a:gd name="adj1" fmla="val 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chemeClr val="tx1"/>
              </a:solidFill>
            </a:endParaRPr>
          </a:p>
        </p:txBody>
      </p:sp>
      <p:sp>
        <p:nvSpPr>
          <p:cNvPr id="31" name="TextBox 30">
            <a:extLst>
              <a:ext uri="{FF2B5EF4-FFF2-40B4-BE49-F238E27FC236}">
                <a16:creationId xmlns:a16="http://schemas.microsoft.com/office/drawing/2014/main" id="{397D7D68-93DE-ABEF-E8C7-3A3BD7E213B2}"/>
              </a:ext>
            </a:extLst>
          </p:cNvPr>
          <p:cNvSpPr txBox="1"/>
          <p:nvPr/>
        </p:nvSpPr>
        <p:spPr>
          <a:xfrm>
            <a:off x="0" y="2900183"/>
            <a:ext cx="2343669" cy="3231654"/>
          </a:xfrm>
          <a:prstGeom prst="rect">
            <a:avLst/>
          </a:prstGeom>
          <a:noFill/>
        </p:spPr>
        <p:txBody>
          <a:bodyPr wrap="square" rtlCol="0">
            <a:spAutoFit/>
          </a:bodyPr>
          <a:lstStyle/>
          <a:p>
            <a:r>
              <a:rPr lang="en-GB" sz="1700" dirty="0">
                <a:solidFill>
                  <a:srgbClr val="C00000"/>
                </a:solidFill>
                <a:latin typeface="-apple-system"/>
              </a:rPr>
              <a:t>A</a:t>
            </a:r>
            <a:r>
              <a:rPr lang="en-GB" sz="1700" b="0" i="0" u="none" strike="noStrike" dirty="0">
                <a:solidFill>
                  <a:srgbClr val="C00000"/>
                </a:solidFill>
                <a:effectLst/>
                <a:latin typeface="-apple-system"/>
              </a:rPr>
              <a:t> companion object in addition to our data type and its data constructors. This is just an object with the same name as the data type (in this case List) where we put various convenience functions for creating or working with values of the data type.</a:t>
            </a:r>
            <a:endParaRPr lang="en-FI" sz="1700" dirty="0">
              <a:solidFill>
                <a:srgbClr val="C00000"/>
              </a:solidFill>
            </a:endParaRPr>
          </a:p>
        </p:txBody>
      </p:sp>
      <p:cxnSp>
        <p:nvCxnSpPr>
          <p:cNvPr id="33" name="Straight Arrow Connector 32">
            <a:extLst>
              <a:ext uri="{FF2B5EF4-FFF2-40B4-BE49-F238E27FC236}">
                <a16:creationId xmlns:a16="http://schemas.microsoft.com/office/drawing/2014/main" id="{B97E9C66-8CD6-1660-1EE6-A57A0F7334D2}"/>
              </a:ext>
            </a:extLst>
          </p:cNvPr>
          <p:cNvCxnSpPr>
            <a:cxnSpLocks/>
          </p:cNvCxnSpPr>
          <p:nvPr/>
        </p:nvCxnSpPr>
        <p:spPr>
          <a:xfrm flipV="1">
            <a:off x="1747503" y="3150325"/>
            <a:ext cx="1398468" cy="41801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AFC977-3600-2F31-B469-3FCE28596B24}"/>
              </a:ext>
            </a:extLst>
          </p:cNvPr>
          <p:cNvSpPr/>
          <p:nvPr/>
        </p:nvSpPr>
        <p:spPr>
          <a:xfrm>
            <a:off x="3526971" y="5540829"/>
            <a:ext cx="5448166" cy="591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016579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0CE8F-A7EA-5B00-3CBA-8B7D3150D1EF}"/>
              </a:ext>
            </a:extLst>
          </p:cNvPr>
          <p:cNvSpPr>
            <a:spLocks noGrp="1"/>
          </p:cNvSpPr>
          <p:nvPr>
            <p:ph type="title"/>
          </p:nvPr>
        </p:nvSpPr>
        <p:spPr>
          <a:xfrm>
            <a:off x="566057" y="247022"/>
            <a:ext cx="4071259" cy="1325563"/>
          </a:xfrm>
        </p:spPr>
        <p:txBody>
          <a:bodyPr/>
          <a:lstStyle/>
          <a:p>
            <a:r>
              <a:rPr lang="en-FI" dirty="0"/>
              <a:t>Pattern Matching</a:t>
            </a:r>
          </a:p>
        </p:txBody>
      </p:sp>
      <p:sp>
        <p:nvSpPr>
          <p:cNvPr id="3" name="Content Placeholder 2">
            <a:extLst>
              <a:ext uri="{FF2B5EF4-FFF2-40B4-BE49-F238E27FC236}">
                <a16:creationId xmlns:a16="http://schemas.microsoft.com/office/drawing/2014/main" id="{121838EA-94F5-C855-7A89-5BCF4C558FEE}"/>
              </a:ext>
            </a:extLst>
          </p:cNvPr>
          <p:cNvSpPr>
            <a:spLocks noGrp="1"/>
          </p:cNvSpPr>
          <p:nvPr>
            <p:ph idx="1"/>
          </p:nvPr>
        </p:nvSpPr>
        <p:spPr>
          <a:xfrm>
            <a:off x="566057" y="1645506"/>
            <a:ext cx="3657600" cy="2115004"/>
          </a:xfrm>
          <a:ln>
            <a:solidFill>
              <a:srgbClr val="C00000"/>
            </a:solidFill>
          </a:ln>
        </p:spPr>
        <p:txBody>
          <a:bodyPr>
            <a:normAutofit lnSpcReduction="10000"/>
          </a:bodyPr>
          <a:lstStyle/>
          <a:p>
            <a:pPr marL="0" indent="0">
              <a:buNone/>
            </a:pPr>
            <a:r>
              <a:rPr lang="en-GB" sz="2200" dirty="0" err="1">
                <a:solidFill>
                  <a:srgbClr val="000080"/>
                </a:solidFill>
                <a:effectLst/>
                <a:latin typeface="JetBrains Mono"/>
              </a:rPr>
              <a:t>val</a:t>
            </a:r>
            <a:r>
              <a:rPr lang="en-GB" sz="2200" dirty="0">
                <a:solidFill>
                  <a:srgbClr val="000080"/>
                </a:solidFill>
                <a:effectLst/>
                <a:latin typeface="JetBrains Mono"/>
              </a:rPr>
              <a:t> </a:t>
            </a:r>
            <a:r>
              <a:rPr lang="en-GB" sz="2200" i="1" dirty="0" err="1">
                <a:solidFill>
                  <a:srgbClr val="660E7A"/>
                </a:solidFill>
                <a:effectLst/>
                <a:latin typeface="JetBrains Mono"/>
              </a:rPr>
              <a:t>anInteger</a:t>
            </a:r>
            <a:r>
              <a:rPr lang="en-GB" sz="2200" i="1" dirty="0">
                <a:solidFill>
                  <a:srgbClr val="660E7A"/>
                </a:solidFill>
                <a:effectLst/>
                <a:latin typeface="JetBrains Mono"/>
              </a:rPr>
              <a:t> </a:t>
            </a:r>
            <a:r>
              <a:rPr lang="en-GB" sz="2200" dirty="0">
                <a:solidFill>
                  <a:srgbClr val="262626"/>
                </a:solidFill>
                <a:effectLst/>
                <a:latin typeface="JetBrains Mono"/>
              </a:rPr>
              <a:t>= </a:t>
            </a:r>
            <a:r>
              <a:rPr lang="en-GB" sz="2200" dirty="0">
                <a:solidFill>
                  <a:srgbClr val="0073E6"/>
                </a:solidFill>
                <a:effectLst/>
                <a:latin typeface="JetBrains Mono"/>
              </a:rPr>
              <a:t>55</a:t>
            </a:r>
            <a:br>
              <a:rPr lang="en-GB" sz="2200" dirty="0">
                <a:solidFill>
                  <a:srgbClr val="0073E6"/>
                </a:solidFill>
                <a:effectLst/>
                <a:latin typeface="JetBrains Mono"/>
              </a:rPr>
            </a:br>
            <a:r>
              <a:rPr lang="en-GB" sz="2200" dirty="0" err="1">
                <a:solidFill>
                  <a:srgbClr val="000080"/>
                </a:solidFill>
                <a:effectLst/>
                <a:latin typeface="JetBrains Mono"/>
              </a:rPr>
              <a:t>val</a:t>
            </a:r>
            <a:r>
              <a:rPr lang="en-GB" sz="2200" dirty="0">
                <a:solidFill>
                  <a:srgbClr val="000080"/>
                </a:solidFill>
                <a:effectLst/>
                <a:latin typeface="JetBrains Mono"/>
              </a:rPr>
              <a:t> </a:t>
            </a:r>
            <a:r>
              <a:rPr lang="en-GB" sz="2200" i="1" dirty="0">
                <a:solidFill>
                  <a:srgbClr val="660E7A"/>
                </a:solidFill>
                <a:effectLst/>
                <a:latin typeface="JetBrains Mono"/>
              </a:rPr>
              <a:t>order </a:t>
            </a:r>
            <a:r>
              <a:rPr lang="en-GB" sz="2200" dirty="0">
                <a:solidFill>
                  <a:srgbClr val="262626"/>
                </a:solidFill>
                <a:effectLst/>
                <a:latin typeface="JetBrains Mono"/>
              </a:rPr>
              <a:t>= </a:t>
            </a:r>
            <a:r>
              <a:rPr lang="en-GB" sz="2200" i="1" dirty="0" err="1">
                <a:solidFill>
                  <a:srgbClr val="660E7A"/>
                </a:solidFill>
                <a:effectLst/>
                <a:latin typeface="JetBrains Mono"/>
              </a:rPr>
              <a:t>anInteger</a:t>
            </a:r>
            <a:r>
              <a:rPr lang="en-GB" sz="2200" i="1" dirty="0">
                <a:solidFill>
                  <a:srgbClr val="660E7A"/>
                </a:solidFill>
                <a:effectLst/>
                <a:latin typeface="JetBrains Mono"/>
              </a:rPr>
              <a:t> </a:t>
            </a:r>
            <a:r>
              <a:rPr lang="en-GB" sz="2200" dirty="0">
                <a:solidFill>
                  <a:srgbClr val="000080"/>
                </a:solidFill>
                <a:effectLst/>
                <a:latin typeface="JetBrains Mono"/>
              </a:rPr>
              <a:t>match </a:t>
            </a:r>
            <a:r>
              <a:rPr lang="en-GB" sz="2200" dirty="0">
                <a:solidFill>
                  <a:srgbClr val="262626"/>
                </a:solidFill>
                <a:effectLst/>
                <a:latin typeface="JetBrains Mono"/>
              </a:rPr>
              <a:t>{</a:t>
            </a:r>
            <a:br>
              <a:rPr lang="en-GB" sz="2200" dirty="0">
                <a:solidFill>
                  <a:srgbClr val="262626"/>
                </a:solidFill>
                <a:effectLst/>
                <a:latin typeface="JetBrains Mono"/>
              </a:rPr>
            </a:br>
            <a:r>
              <a:rPr lang="en-GB" sz="2200" dirty="0">
                <a:solidFill>
                  <a:srgbClr val="262626"/>
                </a:solidFill>
                <a:effectLst/>
                <a:latin typeface="JetBrains Mono"/>
              </a:rPr>
              <a:t>  </a:t>
            </a:r>
            <a:r>
              <a:rPr lang="en-GB" sz="2200" dirty="0">
                <a:solidFill>
                  <a:srgbClr val="000080"/>
                </a:solidFill>
                <a:effectLst/>
                <a:latin typeface="JetBrains Mono"/>
              </a:rPr>
              <a:t>case </a:t>
            </a:r>
            <a:r>
              <a:rPr lang="en-GB" sz="2200" dirty="0">
                <a:solidFill>
                  <a:srgbClr val="0073E6"/>
                </a:solidFill>
                <a:effectLst/>
                <a:latin typeface="JetBrains Mono"/>
              </a:rPr>
              <a:t>1 </a:t>
            </a:r>
            <a:r>
              <a:rPr lang="en-GB" sz="2200" dirty="0">
                <a:solidFill>
                  <a:srgbClr val="262626"/>
                </a:solidFill>
                <a:effectLst/>
                <a:latin typeface="JetBrains Mono"/>
              </a:rPr>
              <a:t>=&gt; </a:t>
            </a:r>
            <a:r>
              <a:rPr lang="en-GB" sz="2200" dirty="0">
                <a:solidFill>
                  <a:srgbClr val="00733B"/>
                </a:solidFill>
                <a:effectLst/>
                <a:latin typeface="JetBrains Mono"/>
              </a:rPr>
              <a:t>"first"</a:t>
            </a:r>
            <a:br>
              <a:rPr lang="en-GB" sz="2200" dirty="0">
                <a:solidFill>
                  <a:srgbClr val="00733B"/>
                </a:solidFill>
                <a:effectLst/>
                <a:latin typeface="JetBrains Mono"/>
              </a:rPr>
            </a:br>
            <a:r>
              <a:rPr lang="en-GB" sz="2200" dirty="0">
                <a:solidFill>
                  <a:srgbClr val="00733B"/>
                </a:solidFill>
                <a:effectLst/>
                <a:latin typeface="JetBrains Mono"/>
              </a:rPr>
              <a:t>  </a:t>
            </a:r>
            <a:r>
              <a:rPr lang="en-GB" sz="2200" dirty="0">
                <a:solidFill>
                  <a:srgbClr val="000080"/>
                </a:solidFill>
                <a:effectLst/>
                <a:latin typeface="JetBrains Mono"/>
              </a:rPr>
              <a:t>case </a:t>
            </a:r>
            <a:r>
              <a:rPr lang="en-GB" sz="2200" dirty="0">
                <a:solidFill>
                  <a:srgbClr val="0073E6"/>
                </a:solidFill>
                <a:effectLst/>
                <a:latin typeface="JetBrains Mono"/>
              </a:rPr>
              <a:t>2 </a:t>
            </a:r>
            <a:r>
              <a:rPr lang="en-GB" sz="2200" dirty="0">
                <a:solidFill>
                  <a:srgbClr val="262626"/>
                </a:solidFill>
                <a:effectLst/>
                <a:latin typeface="JetBrains Mono"/>
              </a:rPr>
              <a:t>=&gt; </a:t>
            </a:r>
            <a:r>
              <a:rPr lang="en-GB" sz="2200" dirty="0">
                <a:solidFill>
                  <a:srgbClr val="00733B"/>
                </a:solidFill>
                <a:effectLst/>
                <a:latin typeface="JetBrains Mono"/>
              </a:rPr>
              <a:t>"second"</a:t>
            </a:r>
            <a:br>
              <a:rPr lang="en-GB" sz="2200" dirty="0">
                <a:solidFill>
                  <a:srgbClr val="00733B"/>
                </a:solidFill>
                <a:effectLst/>
                <a:latin typeface="JetBrains Mono"/>
              </a:rPr>
            </a:br>
            <a:r>
              <a:rPr lang="en-GB" sz="2200" dirty="0">
                <a:solidFill>
                  <a:srgbClr val="00733B"/>
                </a:solidFill>
                <a:effectLst/>
                <a:latin typeface="JetBrains Mono"/>
              </a:rPr>
              <a:t>  </a:t>
            </a:r>
            <a:r>
              <a:rPr lang="en-GB" sz="2200" dirty="0">
                <a:solidFill>
                  <a:srgbClr val="000080"/>
                </a:solidFill>
                <a:effectLst/>
                <a:latin typeface="JetBrains Mono"/>
              </a:rPr>
              <a:t>case </a:t>
            </a:r>
            <a:r>
              <a:rPr lang="en-GB" sz="2200" dirty="0">
                <a:solidFill>
                  <a:srgbClr val="0073E6"/>
                </a:solidFill>
                <a:effectLst/>
                <a:latin typeface="JetBrains Mono"/>
              </a:rPr>
              <a:t>3 </a:t>
            </a:r>
            <a:r>
              <a:rPr lang="en-GB" sz="2200" dirty="0">
                <a:solidFill>
                  <a:srgbClr val="262626"/>
                </a:solidFill>
                <a:effectLst/>
                <a:latin typeface="JetBrains Mono"/>
              </a:rPr>
              <a:t>=&gt; </a:t>
            </a:r>
            <a:r>
              <a:rPr lang="en-GB" sz="2200" dirty="0">
                <a:solidFill>
                  <a:srgbClr val="00733B"/>
                </a:solidFill>
                <a:effectLst/>
                <a:latin typeface="JetBrains Mono"/>
              </a:rPr>
              <a:t>"third"</a:t>
            </a:r>
            <a:br>
              <a:rPr lang="en-GB" sz="2200" dirty="0">
                <a:solidFill>
                  <a:srgbClr val="00733B"/>
                </a:solidFill>
                <a:effectLst/>
                <a:latin typeface="JetBrains Mono"/>
              </a:rPr>
            </a:br>
            <a:r>
              <a:rPr lang="en-GB" sz="2200" dirty="0">
                <a:solidFill>
                  <a:srgbClr val="00733B"/>
                </a:solidFill>
                <a:effectLst/>
                <a:latin typeface="JetBrains Mono"/>
              </a:rPr>
              <a:t>  </a:t>
            </a:r>
            <a:r>
              <a:rPr lang="en-GB" sz="2200" dirty="0">
                <a:solidFill>
                  <a:srgbClr val="000080"/>
                </a:solidFill>
                <a:effectLst/>
                <a:latin typeface="JetBrains Mono"/>
              </a:rPr>
              <a:t>case </a:t>
            </a:r>
            <a:r>
              <a:rPr lang="en-GB" sz="2200" dirty="0">
                <a:solidFill>
                  <a:srgbClr val="262626"/>
                </a:solidFill>
                <a:effectLst/>
                <a:latin typeface="JetBrains Mono"/>
              </a:rPr>
              <a:t>_ =&gt; </a:t>
            </a:r>
            <a:r>
              <a:rPr lang="en-GB" sz="2200" i="1" dirty="0" err="1">
                <a:solidFill>
                  <a:srgbClr val="660E7A"/>
                </a:solidFill>
                <a:effectLst/>
                <a:latin typeface="JetBrains Mono"/>
              </a:rPr>
              <a:t>anInteger</a:t>
            </a:r>
            <a:r>
              <a:rPr lang="en-GB" sz="2200" i="1" dirty="0">
                <a:solidFill>
                  <a:srgbClr val="660E7A"/>
                </a:solidFill>
                <a:effectLst/>
                <a:latin typeface="JetBrains Mono"/>
              </a:rPr>
              <a:t> </a:t>
            </a:r>
            <a:r>
              <a:rPr lang="en-GB" sz="2200" dirty="0">
                <a:solidFill>
                  <a:srgbClr val="000000"/>
                </a:solidFill>
                <a:effectLst/>
                <a:latin typeface="JetBrains Mono"/>
              </a:rPr>
              <a:t>+ </a:t>
            </a:r>
            <a:r>
              <a:rPr lang="en-GB" sz="2200" dirty="0">
                <a:solidFill>
                  <a:srgbClr val="00733B"/>
                </a:solidFill>
                <a:effectLst/>
                <a:latin typeface="JetBrains Mono"/>
              </a:rPr>
              <a:t>"</a:t>
            </a:r>
            <a:r>
              <a:rPr lang="en-GB" sz="2200" dirty="0" err="1">
                <a:solidFill>
                  <a:srgbClr val="00733B"/>
                </a:solidFill>
                <a:effectLst/>
                <a:latin typeface="JetBrains Mono"/>
              </a:rPr>
              <a:t>th</a:t>
            </a:r>
            <a:r>
              <a:rPr lang="en-GB" sz="2200" dirty="0">
                <a:solidFill>
                  <a:srgbClr val="00733B"/>
                </a:solidFill>
                <a:effectLst/>
                <a:latin typeface="JetBrains Mono"/>
              </a:rPr>
              <a:t>"</a:t>
            </a:r>
            <a:br>
              <a:rPr lang="en-GB" sz="2200" dirty="0">
                <a:solidFill>
                  <a:srgbClr val="00733B"/>
                </a:solidFill>
                <a:effectLst/>
                <a:latin typeface="JetBrains Mono"/>
              </a:rPr>
            </a:br>
            <a:r>
              <a:rPr lang="en-GB" sz="2200" dirty="0">
                <a:solidFill>
                  <a:srgbClr val="262626"/>
                </a:solidFill>
                <a:effectLst/>
                <a:latin typeface="JetBrains Mono"/>
              </a:rPr>
              <a:t>}</a:t>
            </a:r>
          </a:p>
          <a:p>
            <a:endParaRPr lang="en-FI" dirty="0"/>
          </a:p>
        </p:txBody>
      </p:sp>
      <p:sp>
        <p:nvSpPr>
          <p:cNvPr id="4" name="TextBox 3">
            <a:extLst>
              <a:ext uri="{FF2B5EF4-FFF2-40B4-BE49-F238E27FC236}">
                <a16:creationId xmlns:a16="http://schemas.microsoft.com/office/drawing/2014/main" id="{D9C3A936-5179-179E-106F-4D6E9CD40B19}"/>
              </a:ext>
            </a:extLst>
          </p:cNvPr>
          <p:cNvSpPr txBox="1"/>
          <p:nvPr/>
        </p:nvSpPr>
        <p:spPr>
          <a:xfrm>
            <a:off x="4909459" y="247022"/>
            <a:ext cx="3635828" cy="769441"/>
          </a:xfrm>
          <a:prstGeom prst="rect">
            <a:avLst/>
          </a:prstGeom>
          <a:noFill/>
        </p:spPr>
        <p:txBody>
          <a:bodyPr wrap="square" rtlCol="0">
            <a:spAutoFit/>
          </a:bodyPr>
          <a:lstStyle/>
          <a:p>
            <a:r>
              <a:rPr lang="en-GB" sz="2200" b="0" i="0" u="none" strike="noStrike" dirty="0">
                <a:solidFill>
                  <a:srgbClr val="C00000"/>
                </a:solidFill>
                <a:effectLst/>
              </a:rPr>
              <a:t>Pattern matching works a bit like a fancy switch statement.</a:t>
            </a:r>
            <a:endParaRPr lang="en-FI" sz="2200" dirty="0">
              <a:solidFill>
                <a:srgbClr val="C00000"/>
              </a:solidFill>
            </a:endParaRPr>
          </a:p>
        </p:txBody>
      </p:sp>
      <p:sp>
        <p:nvSpPr>
          <p:cNvPr id="5" name="TextBox 4">
            <a:extLst>
              <a:ext uri="{FF2B5EF4-FFF2-40B4-BE49-F238E27FC236}">
                <a16:creationId xmlns:a16="http://schemas.microsoft.com/office/drawing/2014/main" id="{B9EC58D8-BFAB-2750-ECEF-6AF3C7A406A4}"/>
              </a:ext>
            </a:extLst>
          </p:cNvPr>
          <p:cNvSpPr txBox="1"/>
          <p:nvPr/>
        </p:nvSpPr>
        <p:spPr>
          <a:xfrm>
            <a:off x="42148" y="6469289"/>
            <a:ext cx="1592103" cy="307777"/>
          </a:xfrm>
          <a:prstGeom prst="rect">
            <a:avLst/>
          </a:prstGeom>
          <a:noFill/>
        </p:spPr>
        <p:txBody>
          <a:bodyPr wrap="none" rtlCol="0">
            <a:spAutoFit/>
          </a:bodyPr>
          <a:lstStyle/>
          <a:p>
            <a:r>
              <a:rPr lang="en-GB" sz="1400" dirty="0"/>
              <a:t>S</a:t>
            </a:r>
            <a:r>
              <a:rPr lang="en-FI" sz="1400" dirty="0"/>
              <a:t>ource: rockthejvm</a:t>
            </a:r>
          </a:p>
        </p:txBody>
      </p:sp>
      <p:sp>
        <p:nvSpPr>
          <p:cNvPr id="6" name="TextBox 5">
            <a:extLst>
              <a:ext uri="{FF2B5EF4-FFF2-40B4-BE49-F238E27FC236}">
                <a16:creationId xmlns:a16="http://schemas.microsoft.com/office/drawing/2014/main" id="{C0030B9B-EDEF-860C-654A-2DBAA6C575F8}"/>
              </a:ext>
            </a:extLst>
          </p:cNvPr>
          <p:cNvSpPr txBox="1"/>
          <p:nvPr/>
        </p:nvSpPr>
        <p:spPr>
          <a:xfrm>
            <a:off x="4637316" y="1383969"/>
            <a:ext cx="7248010" cy="2631490"/>
          </a:xfrm>
          <a:prstGeom prst="rect">
            <a:avLst/>
          </a:prstGeom>
          <a:noFill/>
          <a:ln>
            <a:solidFill>
              <a:schemeClr val="accent1"/>
            </a:solidFill>
          </a:ln>
        </p:spPr>
        <p:txBody>
          <a:bodyPr wrap="none" rtlCol="0">
            <a:spAutoFit/>
          </a:bodyPr>
          <a:lstStyle/>
          <a:p>
            <a:r>
              <a:rPr lang="en-GB" sz="2100" dirty="0">
                <a:solidFill>
                  <a:srgbClr val="000080"/>
                </a:solidFill>
                <a:effectLst/>
                <a:latin typeface="JetBrains Mono"/>
              </a:rPr>
              <a:t>case class </a:t>
            </a:r>
            <a:r>
              <a:rPr lang="en-GB" sz="2100" dirty="0">
                <a:solidFill>
                  <a:srgbClr val="000000"/>
                </a:solidFill>
                <a:effectLst/>
                <a:latin typeface="JetBrains Mono"/>
              </a:rPr>
              <a:t>Person</a:t>
            </a:r>
            <a:r>
              <a:rPr lang="en-GB" sz="2100" dirty="0">
                <a:solidFill>
                  <a:srgbClr val="262626"/>
                </a:solidFill>
                <a:effectLst/>
                <a:latin typeface="JetBrains Mono"/>
              </a:rPr>
              <a:t>(name: </a:t>
            </a:r>
            <a:r>
              <a:rPr lang="en-GB" sz="2100" dirty="0">
                <a:solidFill>
                  <a:srgbClr val="000000"/>
                </a:solidFill>
                <a:effectLst/>
                <a:latin typeface="JetBrains Mono"/>
              </a:rPr>
              <a:t>String</a:t>
            </a:r>
            <a:r>
              <a:rPr lang="en-GB" sz="2100" dirty="0">
                <a:solidFill>
                  <a:srgbClr val="262626"/>
                </a:solidFill>
                <a:effectLst/>
                <a:latin typeface="JetBrains Mono"/>
              </a:rPr>
              <a:t>, age: Int)</a:t>
            </a:r>
            <a:br>
              <a:rPr lang="en-GB" sz="2100" dirty="0">
                <a:solidFill>
                  <a:srgbClr val="262626"/>
                </a:solidFill>
                <a:effectLst/>
                <a:latin typeface="JetBrains Mono"/>
              </a:rPr>
            </a:br>
            <a:r>
              <a:rPr lang="en-GB" sz="2100" dirty="0" err="1">
                <a:solidFill>
                  <a:srgbClr val="000080"/>
                </a:solidFill>
                <a:effectLst/>
                <a:latin typeface="JetBrains Mono"/>
              </a:rPr>
              <a:t>val</a:t>
            </a:r>
            <a:r>
              <a:rPr lang="en-GB" sz="2100" dirty="0">
                <a:solidFill>
                  <a:srgbClr val="000080"/>
                </a:solidFill>
                <a:effectLst/>
                <a:latin typeface="JetBrains Mono"/>
              </a:rPr>
              <a:t> </a:t>
            </a:r>
            <a:r>
              <a:rPr lang="en-GB" sz="2100" i="1" dirty="0">
                <a:solidFill>
                  <a:srgbClr val="660E7A"/>
                </a:solidFill>
                <a:effectLst/>
                <a:latin typeface="JetBrains Mono"/>
              </a:rPr>
              <a:t>bob </a:t>
            </a:r>
            <a:r>
              <a:rPr lang="en-GB" sz="2100" dirty="0">
                <a:solidFill>
                  <a:srgbClr val="262626"/>
                </a:solidFill>
                <a:effectLst/>
                <a:latin typeface="JetBrains Mono"/>
              </a:rPr>
              <a:t>= </a:t>
            </a:r>
            <a:r>
              <a:rPr lang="en-GB" sz="2100" dirty="0">
                <a:solidFill>
                  <a:srgbClr val="000000"/>
                </a:solidFill>
                <a:effectLst/>
                <a:latin typeface="JetBrains Mono"/>
              </a:rPr>
              <a:t>Person</a:t>
            </a:r>
            <a:r>
              <a:rPr lang="en-GB" sz="2100" dirty="0">
                <a:solidFill>
                  <a:srgbClr val="262626"/>
                </a:solidFill>
                <a:effectLst/>
                <a:latin typeface="JetBrains Mono"/>
              </a:rPr>
              <a:t>(</a:t>
            </a:r>
            <a:r>
              <a:rPr lang="en-GB" sz="2100" dirty="0">
                <a:solidFill>
                  <a:srgbClr val="00733B"/>
                </a:solidFill>
                <a:effectLst/>
                <a:latin typeface="JetBrains Mono"/>
              </a:rPr>
              <a:t>"Bob"</a:t>
            </a:r>
            <a:r>
              <a:rPr lang="en-GB" sz="2100" dirty="0">
                <a:solidFill>
                  <a:srgbClr val="262626"/>
                </a:solidFill>
                <a:effectLst/>
                <a:latin typeface="JetBrains Mono"/>
              </a:rPr>
              <a:t>, </a:t>
            </a:r>
            <a:r>
              <a:rPr lang="en-GB" sz="2100" dirty="0">
                <a:solidFill>
                  <a:srgbClr val="0073E6"/>
                </a:solidFill>
                <a:effectLst/>
                <a:latin typeface="JetBrains Mono"/>
              </a:rPr>
              <a:t>43</a:t>
            </a:r>
            <a:r>
              <a:rPr lang="en-GB" sz="2100" dirty="0">
                <a:solidFill>
                  <a:srgbClr val="262626"/>
                </a:solidFill>
                <a:effectLst/>
                <a:latin typeface="JetBrains Mono"/>
              </a:rPr>
              <a:t>) </a:t>
            </a:r>
            <a:r>
              <a:rPr lang="en-GB" sz="2100" dirty="0">
                <a:solidFill>
                  <a:srgbClr val="808080"/>
                </a:solidFill>
                <a:effectLst/>
                <a:latin typeface="JetBrains Mono"/>
              </a:rPr>
              <a:t>// </a:t>
            </a:r>
            <a:r>
              <a:rPr lang="en-GB" sz="2100" dirty="0" err="1">
                <a:solidFill>
                  <a:srgbClr val="808080"/>
                </a:solidFill>
                <a:effectLst/>
                <a:latin typeface="JetBrains Mono"/>
              </a:rPr>
              <a:t>Person.apply</a:t>
            </a:r>
            <a:r>
              <a:rPr lang="en-GB" sz="2100" dirty="0">
                <a:solidFill>
                  <a:srgbClr val="808080"/>
                </a:solidFill>
                <a:effectLst/>
                <a:latin typeface="JetBrains Mono"/>
              </a:rPr>
              <a:t>("Bob", 43)</a:t>
            </a:r>
            <a:br>
              <a:rPr lang="en-GB" sz="2100" dirty="0">
                <a:solidFill>
                  <a:srgbClr val="808080"/>
                </a:solidFill>
                <a:effectLst/>
                <a:latin typeface="JetBrains Mono"/>
              </a:rPr>
            </a:br>
            <a:br>
              <a:rPr lang="en-GB" sz="2100" dirty="0">
                <a:solidFill>
                  <a:srgbClr val="808080"/>
                </a:solidFill>
                <a:effectLst/>
                <a:latin typeface="JetBrains Mono"/>
              </a:rPr>
            </a:br>
            <a:r>
              <a:rPr lang="en-GB" sz="2100" dirty="0" err="1">
                <a:solidFill>
                  <a:srgbClr val="000080"/>
                </a:solidFill>
                <a:effectLst/>
                <a:latin typeface="JetBrains Mono"/>
              </a:rPr>
              <a:t>val</a:t>
            </a:r>
            <a:r>
              <a:rPr lang="en-GB" sz="2100" dirty="0">
                <a:solidFill>
                  <a:srgbClr val="000080"/>
                </a:solidFill>
                <a:effectLst/>
                <a:latin typeface="JetBrains Mono"/>
              </a:rPr>
              <a:t> </a:t>
            </a:r>
            <a:r>
              <a:rPr lang="en-GB" sz="2100" i="1" dirty="0" err="1">
                <a:solidFill>
                  <a:srgbClr val="660E7A"/>
                </a:solidFill>
                <a:effectLst/>
                <a:latin typeface="JetBrains Mono"/>
              </a:rPr>
              <a:t>personGreeting</a:t>
            </a:r>
            <a:r>
              <a:rPr lang="en-GB" sz="2100" i="1" dirty="0">
                <a:solidFill>
                  <a:srgbClr val="660E7A"/>
                </a:solidFill>
                <a:effectLst/>
                <a:latin typeface="JetBrains Mono"/>
              </a:rPr>
              <a:t> </a:t>
            </a:r>
            <a:r>
              <a:rPr lang="en-GB" sz="2100" dirty="0">
                <a:solidFill>
                  <a:srgbClr val="262626"/>
                </a:solidFill>
                <a:effectLst/>
                <a:latin typeface="JetBrains Mono"/>
              </a:rPr>
              <a:t>= </a:t>
            </a:r>
            <a:r>
              <a:rPr lang="en-GB" sz="2100" i="1" dirty="0">
                <a:solidFill>
                  <a:srgbClr val="660E7A"/>
                </a:solidFill>
                <a:effectLst/>
                <a:latin typeface="JetBrains Mono"/>
              </a:rPr>
              <a:t>bob </a:t>
            </a:r>
            <a:r>
              <a:rPr lang="en-GB" sz="2100" dirty="0">
                <a:solidFill>
                  <a:srgbClr val="000080"/>
                </a:solidFill>
                <a:effectLst/>
                <a:latin typeface="JetBrains Mono"/>
              </a:rPr>
              <a:t>match </a:t>
            </a:r>
            <a:r>
              <a:rPr lang="en-GB" sz="2100" dirty="0">
                <a:solidFill>
                  <a:srgbClr val="262626"/>
                </a:solidFill>
                <a:effectLst/>
                <a:latin typeface="JetBrains Mono"/>
              </a:rPr>
              <a:t>{</a:t>
            </a:r>
            <a:br>
              <a:rPr lang="en-GB" sz="2100" dirty="0">
                <a:solidFill>
                  <a:srgbClr val="262626"/>
                </a:solidFill>
                <a:effectLst/>
                <a:latin typeface="JetBrains Mono"/>
              </a:rPr>
            </a:br>
            <a:r>
              <a:rPr lang="en-GB" sz="2100" dirty="0">
                <a:solidFill>
                  <a:srgbClr val="262626"/>
                </a:solidFill>
                <a:effectLst/>
                <a:latin typeface="JetBrains Mono"/>
              </a:rPr>
              <a:t>  </a:t>
            </a:r>
            <a:r>
              <a:rPr lang="en-GB" sz="2100" dirty="0">
                <a:solidFill>
                  <a:srgbClr val="000080"/>
                </a:solidFill>
                <a:effectLst/>
                <a:latin typeface="JetBrains Mono"/>
              </a:rPr>
              <a:t>case </a:t>
            </a:r>
            <a:r>
              <a:rPr lang="en-GB" sz="2100" dirty="0">
                <a:solidFill>
                  <a:srgbClr val="000000"/>
                </a:solidFill>
                <a:effectLst/>
                <a:latin typeface="JetBrains Mono"/>
              </a:rPr>
              <a:t>Person</a:t>
            </a:r>
            <a:r>
              <a:rPr lang="en-GB" sz="2100" dirty="0">
                <a:solidFill>
                  <a:srgbClr val="262626"/>
                </a:solidFill>
                <a:effectLst/>
                <a:latin typeface="JetBrains Mono"/>
              </a:rPr>
              <a:t>(</a:t>
            </a:r>
            <a:r>
              <a:rPr lang="en-GB" sz="2100" dirty="0">
                <a:solidFill>
                  <a:srgbClr val="000000"/>
                </a:solidFill>
                <a:effectLst/>
                <a:latin typeface="JetBrains Mono"/>
              </a:rPr>
              <a:t>n</a:t>
            </a:r>
            <a:r>
              <a:rPr lang="en-GB" sz="2100" dirty="0">
                <a:solidFill>
                  <a:srgbClr val="262626"/>
                </a:solidFill>
                <a:effectLst/>
                <a:latin typeface="JetBrains Mono"/>
              </a:rPr>
              <a:t>, </a:t>
            </a:r>
            <a:r>
              <a:rPr lang="en-GB" sz="2100" dirty="0">
                <a:solidFill>
                  <a:srgbClr val="000000"/>
                </a:solidFill>
                <a:effectLst/>
                <a:latin typeface="JetBrains Mono"/>
              </a:rPr>
              <a:t>a</a:t>
            </a:r>
            <a:r>
              <a:rPr lang="en-GB" sz="2100" dirty="0">
                <a:solidFill>
                  <a:srgbClr val="262626"/>
                </a:solidFill>
                <a:effectLst/>
                <a:latin typeface="JetBrains Mono"/>
              </a:rPr>
              <a:t>) =&gt; </a:t>
            </a:r>
            <a:r>
              <a:rPr lang="en-GB" sz="2100" dirty="0" err="1">
                <a:solidFill>
                  <a:srgbClr val="000000"/>
                </a:solidFill>
                <a:effectLst/>
                <a:latin typeface="JetBrains Mono"/>
              </a:rPr>
              <a:t>s</a:t>
            </a:r>
            <a:r>
              <a:rPr lang="en-GB" sz="2100" dirty="0" err="1">
                <a:solidFill>
                  <a:srgbClr val="00733B"/>
                </a:solidFill>
                <a:effectLst/>
                <a:latin typeface="JetBrains Mono"/>
              </a:rPr>
              <a:t>"Hi</a:t>
            </a:r>
            <a:r>
              <a:rPr lang="en-GB" sz="2100" dirty="0">
                <a:solidFill>
                  <a:srgbClr val="00733B"/>
                </a:solidFill>
                <a:effectLst/>
                <a:latin typeface="JetBrains Mono"/>
              </a:rPr>
              <a:t>, my name is </a:t>
            </a:r>
            <a:r>
              <a:rPr lang="en-GB" sz="2100" b="1" dirty="0">
                <a:solidFill>
                  <a:srgbClr val="00B8BB"/>
                </a:solidFill>
                <a:effectLst/>
                <a:latin typeface="JetBrains Mono"/>
              </a:rPr>
              <a:t>$</a:t>
            </a:r>
            <a:r>
              <a:rPr lang="en-GB" sz="2100" dirty="0">
                <a:solidFill>
                  <a:srgbClr val="000000"/>
                </a:solidFill>
                <a:effectLst/>
                <a:latin typeface="JetBrains Mono"/>
              </a:rPr>
              <a:t>n</a:t>
            </a:r>
            <a:r>
              <a:rPr lang="en-GB" sz="2100" dirty="0">
                <a:solidFill>
                  <a:srgbClr val="00733B"/>
                </a:solidFill>
                <a:effectLst/>
                <a:latin typeface="JetBrains Mono"/>
              </a:rPr>
              <a:t> and I am </a:t>
            </a:r>
            <a:r>
              <a:rPr lang="en-GB" sz="2100" b="1" dirty="0">
                <a:solidFill>
                  <a:srgbClr val="00B8BB"/>
                </a:solidFill>
                <a:effectLst/>
                <a:latin typeface="JetBrains Mono"/>
              </a:rPr>
              <a:t>$</a:t>
            </a:r>
            <a:r>
              <a:rPr lang="en-GB" sz="2100" dirty="0">
                <a:solidFill>
                  <a:srgbClr val="000000"/>
                </a:solidFill>
                <a:effectLst/>
                <a:latin typeface="JetBrains Mono"/>
              </a:rPr>
              <a:t>a</a:t>
            </a:r>
            <a:r>
              <a:rPr lang="en-GB" sz="2100" dirty="0">
                <a:solidFill>
                  <a:srgbClr val="00733B"/>
                </a:solidFill>
                <a:effectLst/>
                <a:latin typeface="JetBrains Mono"/>
              </a:rPr>
              <a:t> years old."</a:t>
            </a:r>
            <a:br>
              <a:rPr lang="en-GB" sz="2100" dirty="0">
                <a:solidFill>
                  <a:srgbClr val="00733B"/>
                </a:solidFill>
                <a:effectLst/>
                <a:latin typeface="JetBrains Mono"/>
              </a:rPr>
            </a:br>
            <a:r>
              <a:rPr lang="en-GB" sz="2100" dirty="0">
                <a:solidFill>
                  <a:srgbClr val="00733B"/>
                </a:solidFill>
                <a:effectLst/>
                <a:latin typeface="JetBrains Mono"/>
              </a:rPr>
              <a:t>  </a:t>
            </a:r>
            <a:r>
              <a:rPr lang="en-GB" sz="2100" dirty="0">
                <a:solidFill>
                  <a:srgbClr val="000080"/>
                </a:solidFill>
                <a:effectLst/>
                <a:latin typeface="JetBrains Mono"/>
              </a:rPr>
              <a:t>case </a:t>
            </a:r>
            <a:r>
              <a:rPr lang="en-GB" sz="2100" dirty="0">
                <a:solidFill>
                  <a:srgbClr val="262626"/>
                </a:solidFill>
                <a:effectLst/>
                <a:latin typeface="JetBrains Mono"/>
              </a:rPr>
              <a:t>_ =&gt; </a:t>
            </a:r>
            <a:r>
              <a:rPr lang="en-GB" sz="2100" dirty="0">
                <a:solidFill>
                  <a:srgbClr val="00733B"/>
                </a:solidFill>
                <a:effectLst/>
                <a:latin typeface="JetBrains Mono"/>
              </a:rPr>
              <a:t>"Something else"</a:t>
            </a:r>
            <a:br>
              <a:rPr lang="en-GB" sz="2100" dirty="0">
                <a:solidFill>
                  <a:srgbClr val="00733B"/>
                </a:solidFill>
                <a:effectLst/>
                <a:latin typeface="JetBrains Mono"/>
              </a:rPr>
            </a:br>
            <a:r>
              <a:rPr lang="en-GB" sz="2100" dirty="0">
                <a:solidFill>
                  <a:srgbClr val="262626"/>
                </a:solidFill>
                <a:effectLst/>
                <a:latin typeface="JetBrains Mono"/>
              </a:rPr>
              <a:t>}</a:t>
            </a:r>
          </a:p>
          <a:p>
            <a:endParaRPr lang="en-FI" dirty="0"/>
          </a:p>
        </p:txBody>
      </p:sp>
      <p:sp>
        <p:nvSpPr>
          <p:cNvPr id="7" name="TextBox 6">
            <a:extLst>
              <a:ext uri="{FF2B5EF4-FFF2-40B4-BE49-F238E27FC236}">
                <a16:creationId xmlns:a16="http://schemas.microsoft.com/office/drawing/2014/main" id="{AA42D931-F749-5EDD-084B-99B06821C5F1}"/>
              </a:ext>
            </a:extLst>
          </p:cNvPr>
          <p:cNvSpPr txBox="1"/>
          <p:nvPr/>
        </p:nvSpPr>
        <p:spPr>
          <a:xfrm>
            <a:off x="2743112" y="4270408"/>
            <a:ext cx="7248010" cy="2062103"/>
          </a:xfrm>
          <a:prstGeom prst="rect">
            <a:avLst/>
          </a:prstGeom>
          <a:noFill/>
          <a:ln>
            <a:solidFill>
              <a:schemeClr val="accent6"/>
            </a:solidFill>
          </a:ln>
        </p:spPr>
        <p:txBody>
          <a:bodyPr wrap="square" rtlCol="0">
            <a:spAutoFit/>
          </a:bodyPr>
          <a:lstStyle/>
          <a:p>
            <a:r>
              <a:rPr lang="en-GB" sz="2200" dirty="0" err="1">
                <a:solidFill>
                  <a:srgbClr val="000080"/>
                </a:solidFill>
                <a:effectLst/>
                <a:latin typeface="JetBrains Mono"/>
              </a:rPr>
              <a:t>val</a:t>
            </a:r>
            <a:r>
              <a:rPr lang="en-GB" sz="2200" dirty="0">
                <a:solidFill>
                  <a:srgbClr val="000080"/>
                </a:solidFill>
                <a:effectLst/>
                <a:latin typeface="JetBrains Mono"/>
              </a:rPr>
              <a:t> </a:t>
            </a:r>
            <a:r>
              <a:rPr lang="en-GB" sz="2200" i="1" dirty="0" err="1">
                <a:solidFill>
                  <a:srgbClr val="660E7A"/>
                </a:solidFill>
                <a:effectLst/>
                <a:latin typeface="JetBrains Mono"/>
              </a:rPr>
              <a:t>aList</a:t>
            </a:r>
            <a:r>
              <a:rPr lang="en-GB" sz="2200" i="1" dirty="0">
                <a:solidFill>
                  <a:srgbClr val="660E7A"/>
                </a:solidFill>
                <a:effectLst/>
                <a:latin typeface="JetBrains Mono"/>
              </a:rPr>
              <a:t> </a:t>
            </a:r>
            <a:r>
              <a:rPr lang="en-GB" sz="2200" dirty="0">
                <a:solidFill>
                  <a:srgbClr val="262626"/>
                </a:solidFill>
                <a:effectLst/>
                <a:latin typeface="JetBrains Mono"/>
              </a:rPr>
              <a:t>= </a:t>
            </a:r>
            <a:r>
              <a:rPr lang="en-GB" sz="2200" dirty="0">
                <a:solidFill>
                  <a:srgbClr val="000000"/>
                </a:solidFill>
                <a:effectLst/>
                <a:latin typeface="JetBrains Mono"/>
              </a:rPr>
              <a:t>List</a:t>
            </a:r>
            <a:r>
              <a:rPr lang="en-GB" sz="2200" dirty="0">
                <a:solidFill>
                  <a:srgbClr val="262626"/>
                </a:solidFill>
                <a:effectLst/>
                <a:latin typeface="JetBrains Mono"/>
              </a:rPr>
              <a:t>(</a:t>
            </a:r>
            <a:r>
              <a:rPr lang="en-GB" sz="2200" dirty="0">
                <a:solidFill>
                  <a:srgbClr val="0073E6"/>
                </a:solidFill>
                <a:effectLst/>
                <a:latin typeface="JetBrains Mono"/>
              </a:rPr>
              <a:t>1</a:t>
            </a:r>
            <a:r>
              <a:rPr lang="en-GB" sz="2200" dirty="0">
                <a:solidFill>
                  <a:srgbClr val="262626"/>
                </a:solidFill>
                <a:effectLst/>
                <a:latin typeface="JetBrains Mono"/>
              </a:rPr>
              <a:t>,</a:t>
            </a:r>
            <a:r>
              <a:rPr lang="en-GB" sz="2200" dirty="0">
                <a:solidFill>
                  <a:srgbClr val="0073E6"/>
                </a:solidFill>
                <a:effectLst/>
                <a:latin typeface="JetBrains Mono"/>
              </a:rPr>
              <a:t>2</a:t>
            </a:r>
            <a:r>
              <a:rPr lang="en-GB" sz="2200" dirty="0">
                <a:solidFill>
                  <a:srgbClr val="262626"/>
                </a:solidFill>
                <a:effectLst/>
                <a:latin typeface="JetBrains Mono"/>
              </a:rPr>
              <a:t>,</a:t>
            </a:r>
            <a:r>
              <a:rPr lang="en-GB" sz="2200" dirty="0">
                <a:solidFill>
                  <a:srgbClr val="0073E6"/>
                </a:solidFill>
                <a:effectLst/>
                <a:latin typeface="JetBrains Mono"/>
              </a:rPr>
              <a:t>3</a:t>
            </a:r>
            <a:r>
              <a:rPr lang="en-GB" sz="2200" dirty="0">
                <a:solidFill>
                  <a:srgbClr val="262626"/>
                </a:solidFill>
                <a:effectLst/>
                <a:latin typeface="JetBrains Mono"/>
              </a:rPr>
              <a:t>)</a:t>
            </a:r>
            <a:br>
              <a:rPr lang="en-GB" sz="2200" dirty="0">
                <a:solidFill>
                  <a:srgbClr val="262626"/>
                </a:solidFill>
                <a:effectLst/>
                <a:latin typeface="JetBrains Mono"/>
              </a:rPr>
            </a:br>
            <a:r>
              <a:rPr lang="en-GB" sz="2200" dirty="0" err="1">
                <a:solidFill>
                  <a:srgbClr val="000080"/>
                </a:solidFill>
                <a:effectLst/>
                <a:latin typeface="JetBrains Mono"/>
              </a:rPr>
              <a:t>val</a:t>
            </a:r>
            <a:r>
              <a:rPr lang="en-GB" sz="2200" dirty="0">
                <a:solidFill>
                  <a:srgbClr val="000080"/>
                </a:solidFill>
                <a:effectLst/>
                <a:latin typeface="JetBrains Mono"/>
              </a:rPr>
              <a:t> </a:t>
            </a:r>
            <a:r>
              <a:rPr lang="en-GB" sz="2200" i="1" dirty="0" err="1">
                <a:solidFill>
                  <a:srgbClr val="660E7A"/>
                </a:solidFill>
                <a:effectLst/>
                <a:latin typeface="JetBrains Mono"/>
              </a:rPr>
              <a:t>listDescription</a:t>
            </a:r>
            <a:r>
              <a:rPr lang="en-GB" sz="2200" i="1" dirty="0">
                <a:solidFill>
                  <a:srgbClr val="660E7A"/>
                </a:solidFill>
                <a:effectLst/>
                <a:latin typeface="JetBrains Mono"/>
              </a:rPr>
              <a:t> </a:t>
            </a:r>
            <a:r>
              <a:rPr lang="en-GB" sz="2200" dirty="0">
                <a:solidFill>
                  <a:srgbClr val="262626"/>
                </a:solidFill>
                <a:effectLst/>
                <a:latin typeface="JetBrains Mono"/>
              </a:rPr>
              <a:t>= </a:t>
            </a:r>
            <a:r>
              <a:rPr lang="en-GB" sz="2200" i="1" dirty="0" err="1">
                <a:solidFill>
                  <a:srgbClr val="660E7A"/>
                </a:solidFill>
                <a:effectLst/>
                <a:latin typeface="JetBrains Mono"/>
              </a:rPr>
              <a:t>aList</a:t>
            </a:r>
            <a:r>
              <a:rPr lang="en-GB" sz="2200" i="1" dirty="0">
                <a:solidFill>
                  <a:srgbClr val="660E7A"/>
                </a:solidFill>
                <a:effectLst/>
                <a:latin typeface="JetBrains Mono"/>
              </a:rPr>
              <a:t> </a:t>
            </a:r>
            <a:r>
              <a:rPr lang="en-GB" sz="2200" dirty="0">
                <a:solidFill>
                  <a:srgbClr val="000080"/>
                </a:solidFill>
                <a:effectLst/>
                <a:latin typeface="JetBrains Mono"/>
              </a:rPr>
              <a:t>match </a:t>
            </a:r>
            <a:r>
              <a:rPr lang="en-GB" sz="2200" dirty="0">
                <a:solidFill>
                  <a:srgbClr val="262626"/>
                </a:solidFill>
                <a:effectLst/>
                <a:latin typeface="JetBrains Mono"/>
              </a:rPr>
              <a:t>{</a:t>
            </a:r>
            <a:br>
              <a:rPr lang="en-GB" sz="2200" dirty="0">
                <a:solidFill>
                  <a:srgbClr val="262626"/>
                </a:solidFill>
                <a:effectLst/>
                <a:latin typeface="JetBrains Mono"/>
              </a:rPr>
            </a:br>
            <a:r>
              <a:rPr lang="en-GB" sz="2200" dirty="0">
                <a:solidFill>
                  <a:srgbClr val="262626"/>
                </a:solidFill>
                <a:effectLst/>
                <a:latin typeface="JetBrains Mono"/>
              </a:rPr>
              <a:t>  </a:t>
            </a:r>
            <a:r>
              <a:rPr lang="en-GB" sz="2200" dirty="0">
                <a:solidFill>
                  <a:srgbClr val="000080"/>
                </a:solidFill>
                <a:effectLst/>
                <a:latin typeface="JetBrains Mono"/>
              </a:rPr>
              <a:t>case </a:t>
            </a:r>
            <a:r>
              <a:rPr lang="en-GB" sz="2200" dirty="0">
                <a:solidFill>
                  <a:srgbClr val="000000"/>
                </a:solidFill>
                <a:effectLst/>
                <a:latin typeface="JetBrains Mono"/>
              </a:rPr>
              <a:t>List</a:t>
            </a:r>
            <a:r>
              <a:rPr lang="en-GB" sz="2200" dirty="0">
                <a:solidFill>
                  <a:srgbClr val="262626"/>
                </a:solidFill>
                <a:effectLst/>
                <a:latin typeface="JetBrains Mono"/>
              </a:rPr>
              <a:t>(_, </a:t>
            </a:r>
            <a:r>
              <a:rPr lang="en-GB" sz="2200" dirty="0">
                <a:solidFill>
                  <a:srgbClr val="0073E6"/>
                </a:solidFill>
                <a:effectLst/>
                <a:latin typeface="JetBrains Mono"/>
              </a:rPr>
              <a:t>2</a:t>
            </a:r>
            <a:r>
              <a:rPr lang="en-GB" sz="2200" dirty="0">
                <a:solidFill>
                  <a:srgbClr val="262626"/>
                </a:solidFill>
                <a:effectLst/>
                <a:latin typeface="JetBrains Mono"/>
              </a:rPr>
              <a:t>, _) =&gt; </a:t>
            </a:r>
            <a:r>
              <a:rPr lang="en-GB" sz="2200" dirty="0">
                <a:solidFill>
                  <a:srgbClr val="00733B"/>
                </a:solidFill>
                <a:effectLst/>
                <a:latin typeface="JetBrains Mono"/>
              </a:rPr>
              <a:t>"List containing 2 on its second position"</a:t>
            </a:r>
            <a:br>
              <a:rPr lang="en-GB" sz="2200" dirty="0">
                <a:solidFill>
                  <a:srgbClr val="00733B"/>
                </a:solidFill>
                <a:effectLst/>
                <a:latin typeface="JetBrains Mono"/>
              </a:rPr>
            </a:br>
            <a:r>
              <a:rPr lang="en-GB" sz="2200" dirty="0">
                <a:solidFill>
                  <a:srgbClr val="00733B"/>
                </a:solidFill>
                <a:effectLst/>
                <a:latin typeface="JetBrains Mono"/>
              </a:rPr>
              <a:t>  </a:t>
            </a:r>
            <a:r>
              <a:rPr lang="en-GB" sz="2200" dirty="0">
                <a:solidFill>
                  <a:srgbClr val="000080"/>
                </a:solidFill>
                <a:effectLst/>
                <a:latin typeface="JetBrains Mono"/>
              </a:rPr>
              <a:t>case </a:t>
            </a:r>
            <a:r>
              <a:rPr lang="en-GB" sz="2200" dirty="0">
                <a:solidFill>
                  <a:srgbClr val="262626"/>
                </a:solidFill>
                <a:effectLst/>
                <a:latin typeface="JetBrains Mono"/>
              </a:rPr>
              <a:t>_ =&gt; </a:t>
            </a:r>
            <a:r>
              <a:rPr lang="en-GB" sz="2200" dirty="0">
                <a:solidFill>
                  <a:srgbClr val="00733B"/>
                </a:solidFill>
                <a:effectLst/>
                <a:latin typeface="JetBrains Mono"/>
              </a:rPr>
              <a:t>"unknown list"</a:t>
            </a:r>
            <a:br>
              <a:rPr lang="en-GB" sz="2200" dirty="0">
                <a:solidFill>
                  <a:srgbClr val="00733B"/>
                </a:solidFill>
                <a:effectLst/>
                <a:latin typeface="JetBrains Mono"/>
              </a:rPr>
            </a:br>
            <a:r>
              <a:rPr lang="en-GB" sz="2200" dirty="0">
                <a:solidFill>
                  <a:srgbClr val="262626"/>
                </a:solidFill>
                <a:effectLst/>
                <a:latin typeface="JetBrains Mono"/>
              </a:rPr>
              <a:t>}</a:t>
            </a:r>
          </a:p>
          <a:p>
            <a:endParaRPr lang="en-FI" dirty="0"/>
          </a:p>
        </p:txBody>
      </p:sp>
    </p:spTree>
    <p:extLst>
      <p:ext uri="{BB962C8B-B14F-4D97-AF65-F5344CB8AC3E}">
        <p14:creationId xmlns:p14="http://schemas.microsoft.com/office/powerpoint/2010/main" val="832207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E130-FCFA-4A6E-E2F6-AFF4B5E467E3}"/>
              </a:ext>
            </a:extLst>
          </p:cNvPr>
          <p:cNvSpPr>
            <a:spLocks noGrp="1"/>
          </p:cNvSpPr>
          <p:nvPr>
            <p:ph type="title"/>
          </p:nvPr>
        </p:nvSpPr>
        <p:spPr>
          <a:xfrm>
            <a:off x="756185" y="57831"/>
            <a:ext cx="4615543" cy="1325563"/>
          </a:xfrm>
        </p:spPr>
        <p:txBody>
          <a:bodyPr/>
          <a:lstStyle/>
          <a:p>
            <a:r>
              <a:rPr lang="en-FI" dirty="0"/>
              <a:t>Pattern Matching</a:t>
            </a:r>
          </a:p>
        </p:txBody>
      </p:sp>
      <p:pic>
        <p:nvPicPr>
          <p:cNvPr id="5" name="Content Placeholder 4" descr="A picture containing chart&#10;&#10;Description automatically generated">
            <a:extLst>
              <a:ext uri="{FF2B5EF4-FFF2-40B4-BE49-F238E27FC236}">
                <a16:creationId xmlns:a16="http://schemas.microsoft.com/office/drawing/2014/main" id="{C87F72F5-7EF9-9AA4-D8EE-5FDED2ED61E5}"/>
              </a:ext>
            </a:extLst>
          </p:cNvPr>
          <p:cNvPicPr>
            <a:picLocks noGrp="1" noChangeAspect="1"/>
          </p:cNvPicPr>
          <p:nvPr>
            <p:ph idx="1"/>
          </p:nvPr>
        </p:nvPicPr>
        <p:blipFill>
          <a:blip r:embed="rId3"/>
          <a:stretch>
            <a:fillRect/>
          </a:stretch>
        </p:blipFill>
        <p:spPr>
          <a:xfrm>
            <a:off x="643959" y="1472973"/>
            <a:ext cx="5452041" cy="1227786"/>
          </a:xfrm>
        </p:spPr>
      </p:pic>
      <p:pic>
        <p:nvPicPr>
          <p:cNvPr id="7" name="Picture 6">
            <a:extLst>
              <a:ext uri="{FF2B5EF4-FFF2-40B4-BE49-F238E27FC236}">
                <a16:creationId xmlns:a16="http://schemas.microsoft.com/office/drawing/2014/main" id="{AA7B7F26-6F84-1901-28E9-8AF1E5F3A467}"/>
              </a:ext>
            </a:extLst>
          </p:cNvPr>
          <p:cNvPicPr>
            <a:picLocks noChangeAspect="1"/>
          </p:cNvPicPr>
          <p:nvPr/>
        </p:nvPicPr>
        <p:blipFill>
          <a:blip r:embed="rId4"/>
          <a:stretch>
            <a:fillRect/>
          </a:stretch>
        </p:blipFill>
        <p:spPr>
          <a:xfrm>
            <a:off x="649226" y="2828115"/>
            <a:ext cx="6386574" cy="393345"/>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989A2785-8E6C-5CDD-A266-DF7E4E8B49CA}"/>
              </a:ext>
            </a:extLst>
          </p:cNvPr>
          <p:cNvPicPr>
            <a:picLocks noChangeAspect="1"/>
          </p:cNvPicPr>
          <p:nvPr/>
        </p:nvPicPr>
        <p:blipFill>
          <a:blip r:embed="rId5"/>
          <a:stretch>
            <a:fillRect/>
          </a:stretch>
        </p:blipFill>
        <p:spPr>
          <a:xfrm>
            <a:off x="649226" y="3348816"/>
            <a:ext cx="4803659" cy="1143000"/>
          </a:xfrm>
          <a:prstGeom prst="rect">
            <a:avLst/>
          </a:prstGeom>
        </p:spPr>
      </p:pic>
      <p:sp>
        <p:nvSpPr>
          <p:cNvPr id="10" name="TextBox 9">
            <a:extLst>
              <a:ext uri="{FF2B5EF4-FFF2-40B4-BE49-F238E27FC236}">
                <a16:creationId xmlns:a16="http://schemas.microsoft.com/office/drawing/2014/main" id="{09A7749C-8DB5-EB83-9D60-1F4518838557}"/>
              </a:ext>
            </a:extLst>
          </p:cNvPr>
          <p:cNvSpPr txBox="1"/>
          <p:nvPr/>
        </p:nvSpPr>
        <p:spPr>
          <a:xfrm>
            <a:off x="6289166" y="1264578"/>
            <a:ext cx="4512241" cy="1015663"/>
          </a:xfrm>
          <a:prstGeom prst="rect">
            <a:avLst/>
          </a:prstGeom>
          <a:noFill/>
        </p:spPr>
        <p:txBody>
          <a:bodyPr wrap="square" rtlCol="0">
            <a:spAutoFit/>
          </a:bodyPr>
          <a:lstStyle/>
          <a:p>
            <a:r>
              <a:rPr lang="en-GB" sz="2000" b="0" i="0" u="none" strike="noStrike" dirty="0">
                <a:effectLst/>
              </a:rPr>
              <a:t>the sum of a nonempty list is the first element, x, plus the sum of the remaining elements, </a:t>
            </a:r>
            <a:r>
              <a:rPr lang="en-GB" sz="2000" b="0" i="0" u="none" strike="noStrike" dirty="0" err="1">
                <a:effectLst/>
              </a:rPr>
              <a:t>xs</a:t>
            </a:r>
            <a:r>
              <a:rPr lang="en-GB" sz="2000" b="0" i="0" u="none" strike="noStrike" dirty="0">
                <a:effectLst/>
              </a:rPr>
              <a:t>.</a:t>
            </a:r>
            <a:endParaRPr lang="en-FI" sz="2000" dirty="0"/>
          </a:p>
        </p:txBody>
      </p:sp>
      <p:sp>
        <p:nvSpPr>
          <p:cNvPr id="11" name="TextBox 10">
            <a:extLst>
              <a:ext uri="{FF2B5EF4-FFF2-40B4-BE49-F238E27FC236}">
                <a16:creationId xmlns:a16="http://schemas.microsoft.com/office/drawing/2014/main" id="{25703BC1-5F0F-18D9-5B5B-870BC966E48D}"/>
              </a:ext>
            </a:extLst>
          </p:cNvPr>
          <p:cNvSpPr txBox="1"/>
          <p:nvPr/>
        </p:nvSpPr>
        <p:spPr>
          <a:xfrm>
            <a:off x="8016372" y="2219292"/>
            <a:ext cx="4005943" cy="2246769"/>
          </a:xfrm>
          <a:prstGeom prst="rect">
            <a:avLst/>
          </a:prstGeom>
          <a:noFill/>
        </p:spPr>
        <p:txBody>
          <a:bodyPr wrap="square" rtlCol="0">
            <a:spAutoFit/>
          </a:bodyPr>
          <a:lstStyle/>
          <a:p>
            <a:r>
              <a:rPr lang="en-GB" sz="2000" b="0" i="0" u="none" strike="noStrike" dirty="0">
                <a:effectLst/>
              </a:rPr>
              <a:t>product definition states that the product of an empty list is 1.0, the product of any list starting with 0.0 is 0.0, and the product of any other nonempty list is the first element multiplied by the product of the remaining elements.</a:t>
            </a:r>
            <a:endParaRPr lang="en-FI" sz="2000" dirty="0"/>
          </a:p>
        </p:txBody>
      </p:sp>
      <p:sp>
        <p:nvSpPr>
          <p:cNvPr id="12" name="TextBox 11">
            <a:extLst>
              <a:ext uri="{FF2B5EF4-FFF2-40B4-BE49-F238E27FC236}">
                <a16:creationId xmlns:a16="http://schemas.microsoft.com/office/drawing/2014/main" id="{7E78BF29-37AF-A38D-2CE3-55723304E6D2}"/>
              </a:ext>
            </a:extLst>
          </p:cNvPr>
          <p:cNvSpPr txBox="1"/>
          <p:nvPr/>
        </p:nvSpPr>
        <p:spPr>
          <a:xfrm rot="16200000">
            <a:off x="-1868293" y="2628060"/>
            <a:ext cx="4389728" cy="400110"/>
          </a:xfrm>
          <a:prstGeom prst="rect">
            <a:avLst/>
          </a:prstGeom>
          <a:noFill/>
        </p:spPr>
        <p:txBody>
          <a:bodyPr wrap="none" rtlCol="0">
            <a:spAutoFit/>
          </a:bodyPr>
          <a:lstStyle/>
          <a:p>
            <a:r>
              <a:rPr lang="en-FI" sz="2000" dirty="0"/>
              <a:t>These are recursive definitions/methods</a:t>
            </a:r>
          </a:p>
        </p:txBody>
      </p:sp>
      <p:sp>
        <p:nvSpPr>
          <p:cNvPr id="13" name="TextBox 12">
            <a:extLst>
              <a:ext uri="{FF2B5EF4-FFF2-40B4-BE49-F238E27FC236}">
                <a16:creationId xmlns:a16="http://schemas.microsoft.com/office/drawing/2014/main" id="{29808BF4-280D-E41C-2623-DD06B5673F93}"/>
              </a:ext>
            </a:extLst>
          </p:cNvPr>
          <p:cNvSpPr txBox="1"/>
          <p:nvPr/>
        </p:nvSpPr>
        <p:spPr>
          <a:xfrm>
            <a:off x="4909459" y="247022"/>
            <a:ext cx="3635828" cy="769441"/>
          </a:xfrm>
          <a:prstGeom prst="rect">
            <a:avLst/>
          </a:prstGeom>
          <a:noFill/>
        </p:spPr>
        <p:txBody>
          <a:bodyPr wrap="square" rtlCol="0">
            <a:spAutoFit/>
          </a:bodyPr>
          <a:lstStyle/>
          <a:p>
            <a:r>
              <a:rPr lang="en-GB" sz="2200" b="0" i="0" u="none" strike="noStrike" dirty="0">
                <a:solidFill>
                  <a:srgbClr val="C00000"/>
                </a:solidFill>
                <a:effectLst/>
              </a:rPr>
              <a:t>Pattern matching works a bit like a fancy switch statement.</a:t>
            </a:r>
            <a:endParaRPr lang="en-FI" sz="2200" dirty="0">
              <a:solidFill>
                <a:srgbClr val="C00000"/>
              </a:solidFill>
            </a:endParaRPr>
          </a:p>
        </p:txBody>
      </p:sp>
      <p:sp>
        <p:nvSpPr>
          <p:cNvPr id="14" name="TextBox 13">
            <a:extLst>
              <a:ext uri="{FF2B5EF4-FFF2-40B4-BE49-F238E27FC236}">
                <a16:creationId xmlns:a16="http://schemas.microsoft.com/office/drawing/2014/main" id="{A450EBD1-AD3F-3DD7-3856-9213DF05705E}"/>
              </a:ext>
            </a:extLst>
          </p:cNvPr>
          <p:cNvSpPr txBox="1"/>
          <p:nvPr/>
        </p:nvSpPr>
        <p:spPr>
          <a:xfrm>
            <a:off x="5575484" y="3933512"/>
            <a:ext cx="1763486" cy="646331"/>
          </a:xfrm>
          <a:prstGeom prst="rect">
            <a:avLst/>
          </a:prstGeom>
          <a:noFill/>
        </p:spPr>
        <p:txBody>
          <a:bodyPr wrap="square" rtlCol="0">
            <a:spAutoFit/>
          </a:bodyPr>
          <a:lstStyle/>
          <a:p>
            <a:r>
              <a:rPr lang="en-GB" dirty="0"/>
              <a:t>K</a:t>
            </a:r>
            <a:r>
              <a:rPr lang="en-FI" dirty="0"/>
              <a:t>nown as </a:t>
            </a:r>
            <a:r>
              <a:rPr lang="en-FI" dirty="0">
                <a:solidFill>
                  <a:srgbClr val="C00000"/>
                </a:solidFill>
              </a:rPr>
              <a:t>target</a:t>
            </a:r>
            <a:r>
              <a:rPr lang="en-FI" dirty="0"/>
              <a:t> or </a:t>
            </a:r>
            <a:r>
              <a:rPr lang="en-FI" dirty="0">
                <a:solidFill>
                  <a:srgbClr val="C00000"/>
                </a:solidFill>
              </a:rPr>
              <a:t>scrutinee</a:t>
            </a:r>
            <a:r>
              <a:rPr lang="en-FI" dirty="0"/>
              <a:t>.</a:t>
            </a:r>
          </a:p>
        </p:txBody>
      </p:sp>
      <p:cxnSp>
        <p:nvCxnSpPr>
          <p:cNvPr id="16" name="Straight Arrow Connector 15">
            <a:extLst>
              <a:ext uri="{FF2B5EF4-FFF2-40B4-BE49-F238E27FC236}">
                <a16:creationId xmlns:a16="http://schemas.microsoft.com/office/drawing/2014/main" id="{9E1DAE9C-3492-EDB9-AE99-89ABE55A0787}"/>
              </a:ext>
            </a:extLst>
          </p:cNvPr>
          <p:cNvCxnSpPr>
            <a:cxnSpLocks/>
          </p:cNvCxnSpPr>
          <p:nvPr/>
        </p:nvCxnSpPr>
        <p:spPr>
          <a:xfrm flipH="1" flipV="1">
            <a:off x="5921829" y="3221460"/>
            <a:ext cx="174171" cy="6988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5F04D74-6622-6935-6CB3-AEE8E02C7328}"/>
              </a:ext>
            </a:extLst>
          </p:cNvPr>
          <p:cNvCxnSpPr>
            <a:cxnSpLocks/>
          </p:cNvCxnSpPr>
          <p:nvPr/>
        </p:nvCxnSpPr>
        <p:spPr>
          <a:xfrm flipH="1" flipV="1">
            <a:off x="4957252" y="1929808"/>
            <a:ext cx="1138748" cy="199050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C81E0C0-9696-FCD1-6362-DCFE1039446B}"/>
              </a:ext>
            </a:extLst>
          </p:cNvPr>
          <p:cNvSpPr txBox="1"/>
          <p:nvPr/>
        </p:nvSpPr>
        <p:spPr>
          <a:xfrm>
            <a:off x="6145098" y="4836948"/>
            <a:ext cx="5388429" cy="1708160"/>
          </a:xfrm>
          <a:prstGeom prst="rect">
            <a:avLst/>
          </a:prstGeom>
          <a:noFill/>
        </p:spPr>
        <p:txBody>
          <a:bodyPr wrap="square" rtlCol="0">
            <a:spAutoFit/>
          </a:bodyPr>
          <a:lstStyle/>
          <a:p>
            <a:pPr marL="342900" indent="-342900">
              <a:buFont typeface="Arial" panose="020B0604020202020204" pitchFamily="34" charset="0"/>
              <a:buChar char="•"/>
            </a:pPr>
            <a:r>
              <a:rPr lang="en-GB" sz="2100" b="0" i="0" u="none" strike="noStrike" dirty="0">
                <a:effectLst/>
              </a:rPr>
              <a:t>If the target matches the pattern in a case, the result of that case becomes the result of the entire match expression. </a:t>
            </a:r>
          </a:p>
          <a:p>
            <a:pPr marL="342900" indent="-342900">
              <a:buFont typeface="Arial" panose="020B0604020202020204" pitchFamily="34" charset="0"/>
              <a:buChar char="•"/>
            </a:pPr>
            <a:r>
              <a:rPr lang="en-GB" sz="2100" b="0" i="0" u="none" strike="noStrike" dirty="0">
                <a:effectLst/>
              </a:rPr>
              <a:t>If multiple patterns match the target, Scala chooses the first matching case.</a:t>
            </a:r>
            <a:endParaRPr lang="en-FI" sz="2100" dirty="0"/>
          </a:p>
        </p:txBody>
      </p:sp>
      <p:sp>
        <p:nvSpPr>
          <p:cNvPr id="25" name="TextBox 24">
            <a:extLst>
              <a:ext uri="{FF2B5EF4-FFF2-40B4-BE49-F238E27FC236}">
                <a16:creationId xmlns:a16="http://schemas.microsoft.com/office/drawing/2014/main" id="{C3DA01EA-3274-94FC-185C-7C25E08CA66B}"/>
              </a:ext>
            </a:extLst>
          </p:cNvPr>
          <p:cNvSpPr txBox="1"/>
          <p:nvPr/>
        </p:nvSpPr>
        <p:spPr>
          <a:xfrm>
            <a:off x="756185" y="4836948"/>
            <a:ext cx="4441331" cy="1384995"/>
          </a:xfrm>
          <a:prstGeom prst="rect">
            <a:avLst/>
          </a:prstGeom>
          <a:noFill/>
        </p:spPr>
        <p:txBody>
          <a:bodyPr wrap="square" rtlCol="0">
            <a:spAutoFit/>
          </a:bodyPr>
          <a:lstStyle/>
          <a:p>
            <a:pPr marL="342900" indent="-342900">
              <a:buFont typeface="Arial" panose="020B0604020202020204" pitchFamily="34" charset="0"/>
              <a:buChar char="•"/>
            </a:pPr>
            <a:r>
              <a:rPr lang="en-GB" sz="2100" b="0" i="0" u="none" strike="noStrike" dirty="0">
                <a:effectLst/>
              </a:rPr>
              <a:t>Each </a:t>
            </a:r>
            <a:r>
              <a:rPr lang="en-GB" sz="2100" b="0" i="0" u="none" strike="noStrike" dirty="0">
                <a:solidFill>
                  <a:srgbClr val="C00000"/>
                </a:solidFill>
                <a:effectLst/>
              </a:rPr>
              <a:t>case</a:t>
            </a:r>
            <a:r>
              <a:rPr lang="en-GB" sz="2100" b="0" i="0" u="none" strike="noStrike" dirty="0">
                <a:effectLst/>
              </a:rPr>
              <a:t> in the </a:t>
            </a:r>
            <a:r>
              <a:rPr lang="en-GB" sz="2100" b="0" i="0" u="none" strike="noStrike" dirty="0">
                <a:solidFill>
                  <a:srgbClr val="C00000"/>
                </a:solidFill>
                <a:effectLst/>
              </a:rPr>
              <a:t>match</a:t>
            </a:r>
            <a:r>
              <a:rPr lang="en-GB" sz="2100" b="0" i="0" u="none" strike="noStrike" dirty="0">
                <a:effectLst/>
              </a:rPr>
              <a:t> consists of a </a:t>
            </a:r>
            <a:r>
              <a:rPr lang="en-GB" sz="2100" b="0" i="0" u="none" strike="noStrike" dirty="0">
                <a:solidFill>
                  <a:srgbClr val="C00000"/>
                </a:solidFill>
                <a:effectLst/>
              </a:rPr>
              <a:t>pattern</a:t>
            </a:r>
            <a:r>
              <a:rPr lang="en-GB" sz="2100" b="0" i="0" u="none" strike="noStrike" dirty="0">
                <a:effectLst/>
              </a:rPr>
              <a:t> (like Cons(</a:t>
            </a:r>
            <a:r>
              <a:rPr lang="en-GB" sz="2100" b="0" i="0" u="none" strike="noStrike" dirty="0" err="1">
                <a:effectLst/>
              </a:rPr>
              <a:t>x,xs</a:t>
            </a:r>
            <a:r>
              <a:rPr lang="en-GB" sz="2100" b="0" i="0" u="none" strike="noStrike" dirty="0">
                <a:effectLst/>
              </a:rPr>
              <a:t>)) </a:t>
            </a:r>
            <a:r>
              <a:rPr lang="en-GB" sz="2100" b="0" i="0" u="none" strike="noStrike" dirty="0">
                <a:solidFill>
                  <a:srgbClr val="C00000"/>
                </a:solidFill>
                <a:effectLst/>
              </a:rPr>
              <a:t>to the left </a:t>
            </a:r>
            <a:r>
              <a:rPr lang="en-GB" sz="2100" b="0" i="0" u="none" strike="noStrike" dirty="0">
                <a:effectLst/>
              </a:rPr>
              <a:t>of the </a:t>
            </a:r>
            <a:r>
              <a:rPr lang="en-GB" sz="2100" b="0" i="0" u="none" strike="noStrike" dirty="0">
                <a:solidFill>
                  <a:srgbClr val="C00000"/>
                </a:solidFill>
                <a:effectLst/>
              </a:rPr>
              <a:t>=&gt;</a:t>
            </a:r>
            <a:r>
              <a:rPr lang="en-GB" sz="2100" b="0" i="0" u="none" strike="noStrike" dirty="0">
                <a:effectLst/>
              </a:rPr>
              <a:t> and a </a:t>
            </a:r>
            <a:r>
              <a:rPr lang="en-GB" sz="2100" b="0" i="0" u="none" strike="noStrike" dirty="0">
                <a:solidFill>
                  <a:srgbClr val="C00000"/>
                </a:solidFill>
                <a:effectLst/>
              </a:rPr>
              <a:t>result</a:t>
            </a:r>
            <a:r>
              <a:rPr lang="en-GB" sz="2100" b="0" i="0" u="none" strike="noStrike" dirty="0">
                <a:effectLst/>
              </a:rPr>
              <a:t> (like x * product(</a:t>
            </a:r>
            <a:r>
              <a:rPr lang="en-GB" sz="2100" b="0" i="0" u="none" strike="noStrike" dirty="0" err="1">
                <a:effectLst/>
              </a:rPr>
              <a:t>xs</a:t>
            </a:r>
            <a:r>
              <a:rPr lang="en-GB" sz="2100" b="0" i="0" u="none" strike="noStrike" dirty="0">
                <a:effectLst/>
              </a:rPr>
              <a:t>)) </a:t>
            </a:r>
            <a:r>
              <a:rPr lang="en-GB" sz="2100" b="0" i="0" u="none" strike="noStrike" dirty="0">
                <a:solidFill>
                  <a:srgbClr val="C00000"/>
                </a:solidFill>
                <a:effectLst/>
              </a:rPr>
              <a:t>to the right</a:t>
            </a:r>
            <a:r>
              <a:rPr lang="en-GB" sz="2100" b="0" i="0" u="none" strike="noStrike" dirty="0">
                <a:effectLst/>
              </a:rPr>
              <a:t> of the </a:t>
            </a:r>
            <a:r>
              <a:rPr lang="en-GB" sz="2100" b="0" i="0" u="none" strike="noStrike" dirty="0">
                <a:solidFill>
                  <a:srgbClr val="C00000"/>
                </a:solidFill>
                <a:effectLst/>
              </a:rPr>
              <a:t>=&gt;</a:t>
            </a:r>
            <a:r>
              <a:rPr lang="en-GB" sz="2100" b="0" i="0" u="none" strike="noStrike" dirty="0">
                <a:effectLst/>
              </a:rPr>
              <a:t>. </a:t>
            </a:r>
            <a:endParaRPr lang="en-FI" sz="2100" dirty="0"/>
          </a:p>
        </p:txBody>
      </p:sp>
    </p:spTree>
    <p:extLst>
      <p:ext uri="{BB962C8B-B14F-4D97-AF65-F5344CB8AC3E}">
        <p14:creationId xmlns:p14="http://schemas.microsoft.com/office/powerpoint/2010/main" val="265407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427FB-83FE-0216-7BCD-1F3A974CAFBF}"/>
              </a:ext>
            </a:extLst>
          </p:cNvPr>
          <p:cNvSpPr>
            <a:spLocks noGrp="1"/>
          </p:cNvSpPr>
          <p:nvPr>
            <p:ph type="title"/>
          </p:nvPr>
        </p:nvSpPr>
        <p:spPr/>
        <p:txBody>
          <a:bodyPr/>
          <a:lstStyle/>
          <a:p>
            <a:r>
              <a:rPr lang="en-FI" dirty="0">
                <a:solidFill>
                  <a:schemeClr val="accent6"/>
                </a:solidFill>
              </a:rPr>
              <a:t>Pattern Matching!</a:t>
            </a:r>
          </a:p>
        </p:txBody>
      </p:sp>
      <p:sp>
        <p:nvSpPr>
          <p:cNvPr id="3" name="Content Placeholder 2">
            <a:extLst>
              <a:ext uri="{FF2B5EF4-FFF2-40B4-BE49-F238E27FC236}">
                <a16:creationId xmlns:a16="http://schemas.microsoft.com/office/drawing/2014/main" id="{AFCF4D9D-4B90-EADC-E4DF-05AD65D21E56}"/>
              </a:ext>
            </a:extLst>
          </p:cNvPr>
          <p:cNvSpPr>
            <a:spLocks noGrp="1"/>
          </p:cNvSpPr>
          <p:nvPr>
            <p:ph idx="1"/>
          </p:nvPr>
        </p:nvSpPr>
        <p:spPr>
          <a:xfrm>
            <a:off x="838200" y="1690688"/>
            <a:ext cx="10515600" cy="4802187"/>
          </a:xfrm>
        </p:spPr>
        <p:txBody>
          <a:bodyPr/>
          <a:lstStyle/>
          <a:p>
            <a:r>
              <a:rPr lang="en-GB" sz="2400" b="0" i="0" u="none" strike="noStrike" dirty="0">
                <a:solidFill>
                  <a:schemeClr val="accent6"/>
                </a:solidFill>
                <a:effectLst/>
                <a:latin typeface="-apple-system"/>
              </a:rPr>
              <a:t>List(1,2,3) match { case _ =&gt; 42 }</a:t>
            </a:r>
          </a:p>
          <a:p>
            <a:pPr marL="0" indent="0">
              <a:buNone/>
            </a:pPr>
            <a:r>
              <a:rPr lang="en-GB" sz="2200" b="0" i="0" u="none" strike="noStrike" dirty="0">
                <a:effectLst/>
                <a:latin typeface="-apple-system"/>
              </a:rPr>
              <a:t>Here we’re using a variable pattern, _, which matches any expression. We could say x or foo instead of _, but we usually use _ to indicate a variable whose value we ignore in the result of the case.</a:t>
            </a:r>
          </a:p>
          <a:p>
            <a:r>
              <a:rPr lang="en-GB" sz="2400" dirty="0">
                <a:solidFill>
                  <a:schemeClr val="accent6"/>
                </a:solidFill>
                <a:latin typeface="-apple-system"/>
              </a:rPr>
              <a:t>List(1,2,3) match { case Cons(h , _ ) =&gt; h }</a:t>
            </a:r>
          </a:p>
          <a:p>
            <a:pPr marL="0" indent="0">
              <a:buNone/>
            </a:pPr>
            <a:r>
              <a:rPr lang="en-GB" sz="2200" dirty="0">
                <a:latin typeface="-apple-system"/>
              </a:rPr>
              <a:t>Here we’re using a data constructor pattern in conjunction with variables to capture or bind a subexpression of the target.</a:t>
            </a:r>
          </a:p>
          <a:p>
            <a:r>
              <a:rPr lang="en-GB" sz="2400" dirty="0">
                <a:solidFill>
                  <a:schemeClr val="accent6"/>
                </a:solidFill>
                <a:latin typeface="-apple-system"/>
              </a:rPr>
              <a:t>List(1,2,3) match { case Cons( _ , t) =&gt; t }</a:t>
            </a:r>
          </a:p>
          <a:p>
            <a:pPr marL="0" indent="0">
              <a:buNone/>
            </a:pPr>
            <a:endParaRPr lang="en-GB" sz="2400" dirty="0">
              <a:latin typeface="-apple-system"/>
            </a:endParaRPr>
          </a:p>
          <a:p>
            <a:r>
              <a:rPr lang="en-GB" sz="2400" dirty="0">
                <a:solidFill>
                  <a:schemeClr val="accent6"/>
                </a:solidFill>
                <a:latin typeface="-apple-system"/>
              </a:rPr>
              <a:t>List(1,2,3) match { case Nil =&gt; 42 }</a:t>
            </a:r>
          </a:p>
          <a:p>
            <a:pPr marL="514350" indent="-514350">
              <a:buFont typeface="+mj-lt"/>
              <a:buAutoNum type="arabicPeriod"/>
            </a:pPr>
            <a:endParaRPr lang="en-GB" sz="2400" b="0" i="0" u="none" strike="noStrike" dirty="0">
              <a:effectLst/>
              <a:latin typeface="-apple-system"/>
            </a:endParaRPr>
          </a:p>
          <a:p>
            <a:pPr marL="514350" indent="-514350">
              <a:buFont typeface="+mj-lt"/>
              <a:buAutoNum type="arabicPeriod"/>
            </a:pPr>
            <a:endParaRPr lang="en-GB" sz="2400" b="0" i="0" u="none" strike="noStrike" dirty="0">
              <a:effectLst/>
              <a:latin typeface="-apple-system"/>
            </a:endParaRPr>
          </a:p>
        </p:txBody>
      </p:sp>
    </p:spTree>
    <p:extLst>
      <p:ext uri="{BB962C8B-B14F-4D97-AF65-F5344CB8AC3E}">
        <p14:creationId xmlns:p14="http://schemas.microsoft.com/office/powerpoint/2010/main" val="2800773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ABEE3-26F7-81B9-9EF3-2A3A6400454B}"/>
              </a:ext>
            </a:extLst>
          </p:cNvPr>
          <p:cNvSpPr>
            <a:spLocks noGrp="1"/>
          </p:cNvSpPr>
          <p:nvPr>
            <p:ph type="title"/>
          </p:nvPr>
        </p:nvSpPr>
        <p:spPr>
          <a:xfrm>
            <a:off x="6513788" y="365125"/>
            <a:ext cx="4840010" cy="1807305"/>
          </a:xfrm>
        </p:spPr>
        <p:txBody>
          <a:bodyPr>
            <a:normAutofit/>
          </a:bodyPr>
          <a:lstStyle/>
          <a:p>
            <a:r>
              <a:rPr lang="en-FI" dirty="0"/>
              <a:t>References</a:t>
            </a:r>
          </a:p>
        </p:txBody>
      </p:sp>
      <p:pic>
        <p:nvPicPr>
          <p:cNvPr id="5" name="Picture 4" descr="Stack of books">
            <a:extLst>
              <a:ext uri="{FF2B5EF4-FFF2-40B4-BE49-F238E27FC236}">
                <a16:creationId xmlns:a16="http://schemas.microsoft.com/office/drawing/2014/main" id="{C6C4819A-D3F0-4D51-AE4B-961719A637FB}"/>
              </a:ext>
            </a:extLst>
          </p:cNvPr>
          <p:cNvPicPr>
            <a:picLocks noChangeAspect="1"/>
          </p:cNvPicPr>
          <p:nvPr/>
        </p:nvPicPr>
        <p:blipFill rotWithShape="1">
          <a:blip r:embed="rId2"/>
          <a:srcRect l="37364" r="310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71AA05E-7E5F-B88E-C776-E33C48683DD4}"/>
              </a:ext>
            </a:extLst>
          </p:cNvPr>
          <p:cNvSpPr>
            <a:spLocks noGrp="1"/>
          </p:cNvSpPr>
          <p:nvPr>
            <p:ph idx="1"/>
          </p:nvPr>
        </p:nvSpPr>
        <p:spPr>
          <a:xfrm>
            <a:off x="6295260" y="1990397"/>
            <a:ext cx="5715000" cy="3843666"/>
          </a:xfrm>
        </p:spPr>
        <p:txBody>
          <a:bodyPr>
            <a:noAutofit/>
          </a:bodyPr>
          <a:lstStyle/>
          <a:p>
            <a:r>
              <a:rPr lang="en-GB" sz="2400" dirty="0"/>
              <a:t>Hunt, J. (2018). A Beginner’s Guide to Scala, Object Orientation and Functional Programming. In </a:t>
            </a:r>
            <a:r>
              <a:rPr lang="en-GB" sz="2400" i="1" dirty="0"/>
              <a:t>A Beginner’s Guide to Scala, Object Orientation and Functional Programming</a:t>
            </a:r>
            <a:r>
              <a:rPr lang="en-GB" sz="2400" dirty="0"/>
              <a:t>. Springer International Publishing. </a:t>
            </a:r>
            <a:r>
              <a:rPr lang="en-GB" sz="2400" dirty="0">
                <a:hlinkClick r:id="rId3"/>
              </a:rPr>
              <a:t>https://doi.org/10.1007/978-3-319-75771-1</a:t>
            </a:r>
            <a:endParaRPr lang="en-GB" sz="2400" dirty="0"/>
          </a:p>
          <a:p>
            <a:r>
              <a:rPr lang="en-GB" sz="2400" dirty="0" err="1"/>
              <a:t>Chiusano</a:t>
            </a:r>
            <a:r>
              <a:rPr lang="en-GB" sz="2400" dirty="0"/>
              <a:t>, P., &amp; Bjarnason, R. (2014). </a:t>
            </a:r>
            <a:r>
              <a:rPr lang="en-GB" sz="2400" i="1" dirty="0"/>
              <a:t>Functional Programming in Scala</a:t>
            </a:r>
            <a:r>
              <a:rPr lang="en-GB" sz="2400" dirty="0"/>
              <a:t>. Manning publications.</a:t>
            </a:r>
          </a:p>
          <a:p>
            <a:endParaRPr lang="en-GB" sz="2400" dirty="0"/>
          </a:p>
        </p:txBody>
      </p:sp>
    </p:spTree>
    <p:extLst>
      <p:ext uri="{BB962C8B-B14F-4D97-AF65-F5344CB8AC3E}">
        <p14:creationId xmlns:p14="http://schemas.microsoft.com/office/powerpoint/2010/main" val="391781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879193" y="240733"/>
            <a:ext cx="10515600" cy="1325563"/>
          </a:xfrm>
        </p:spPr>
        <p:txBody>
          <a:bodyPr/>
          <a:lstStyle/>
          <a:p>
            <a:r>
              <a:rPr lang="en-FI" dirty="0"/>
              <a:t>Type Parameterisation</a:t>
            </a:r>
          </a:p>
        </p:txBody>
      </p:sp>
      <p:sp>
        <p:nvSpPr>
          <p:cNvPr id="3" name="Content Placeholder 2">
            <a:extLst>
              <a:ext uri="{FF2B5EF4-FFF2-40B4-BE49-F238E27FC236}">
                <a16:creationId xmlns:a16="http://schemas.microsoft.com/office/drawing/2014/main" id="{47CF86C2-DC35-9858-DC05-690339A63424}"/>
              </a:ext>
            </a:extLst>
          </p:cNvPr>
          <p:cNvSpPr>
            <a:spLocks noGrp="1"/>
          </p:cNvSpPr>
          <p:nvPr>
            <p:ph idx="1"/>
          </p:nvPr>
        </p:nvSpPr>
        <p:spPr>
          <a:xfrm>
            <a:off x="879193" y="1445550"/>
            <a:ext cx="10433614" cy="4508935"/>
          </a:xfrm>
        </p:spPr>
        <p:txBody>
          <a:bodyPr>
            <a:noAutofit/>
          </a:bodyPr>
          <a:lstStyle/>
          <a:p>
            <a:r>
              <a:rPr lang="en-GB" sz="2400" b="0" i="0" dirty="0">
                <a:effectLst/>
              </a:rPr>
              <a:t>We are already familiar with type parameterisation</a:t>
            </a:r>
          </a:p>
          <a:p>
            <a:pPr lvl="1"/>
            <a:r>
              <a:rPr lang="en-GB" sz="2200" b="0" i="0" dirty="0">
                <a:effectLst/>
              </a:rPr>
              <a:t> in the collection types where </a:t>
            </a:r>
          </a:p>
          <a:p>
            <a:pPr lvl="2"/>
            <a:r>
              <a:rPr lang="en-GB" sz="2200" dirty="0"/>
              <a:t>A</a:t>
            </a:r>
            <a:r>
              <a:rPr lang="en-GB" sz="2200" b="0" i="0" dirty="0">
                <a:effectLst/>
              </a:rPr>
              <a:t> List can be parameterised to hold only Strings, Person objects or integers.</a:t>
            </a:r>
          </a:p>
          <a:p>
            <a:r>
              <a:rPr lang="en-GB" sz="2400" b="0" i="0" dirty="0">
                <a:effectLst/>
              </a:rPr>
              <a:t>We now, look at </a:t>
            </a:r>
            <a:r>
              <a:rPr lang="en-GB" sz="2400" b="0" i="0" dirty="0">
                <a:solidFill>
                  <a:srgbClr val="C00000"/>
                </a:solidFill>
                <a:effectLst/>
              </a:rPr>
              <a:t>how we can create our own types</a:t>
            </a:r>
            <a:r>
              <a:rPr lang="en-GB" sz="2400" b="0" i="0" dirty="0">
                <a:effectLst/>
              </a:rPr>
              <a:t> that are </a:t>
            </a:r>
          </a:p>
          <a:p>
            <a:pPr lvl="1"/>
            <a:r>
              <a:rPr lang="en-GB" sz="2200" b="0" i="0" dirty="0">
                <a:effectLst/>
              </a:rPr>
              <a:t>generic and</a:t>
            </a:r>
          </a:p>
          <a:p>
            <a:pPr lvl="1"/>
            <a:r>
              <a:rPr lang="en-GB" sz="2200" b="0" i="0" dirty="0">
                <a:effectLst/>
              </a:rPr>
              <a:t>can be parameterised by concrete type. </a:t>
            </a:r>
          </a:p>
          <a:p>
            <a:r>
              <a:rPr lang="en-GB" sz="2400" b="0" i="0" dirty="0">
                <a:effectLst/>
              </a:rPr>
              <a:t>The generic class and type parameterisation </a:t>
            </a:r>
          </a:p>
          <a:p>
            <a:pPr lvl="1"/>
            <a:r>
              <a:rPr lang="en-GB" sz="2200" b="0" i="0" dirty="0">
                <a:effectLst/>
              </a:rPr>
              <a:t>provide </a:t>
            </a:r>
            <a:r>
              <a:rPr lang="en-GB" sz="2200" b="0" i="0" dirty="0">
                <a:solidFill>
                  <a:srgbClr val="C00000"/>
                </a:solidFill>
                <a:effectLst/>
              </a:rPr>
              <a:t>a powerful construct for creating type-safe and reusable code</a:t>
            </a:r>
            <a:r>
              <a:rPr lang="en-GB" b="0" i="0" dirty="0">
                <a:effectLst/>
              </a:rPr>
              <a:t>.</a:t>
            </a:r>
          </a:p>
          <a:p>
            <a:pPr marL="0" indent="0" algn="ctr">
              <a:buNone/>
            </a:pPr>
            <a:r>
              <a:rPr lang="en-GB" sz="2300" b="0" i="0" dirty="0">
                <a:effectLst/>
              </a:rPr>
              <a:t>We can create generic Classes and Traits as both can be instantiated with a concrete type. </a:t>
            </a:r>
            <a:r>
              <a:rPr lang="en-GB" sz="2300" dirty="0"/>
              <a:t>But, not</a:t>
            </a:r>
            <a:r>
              <a:rPr lang="en-GB" sz="2300" b="0" i="0" dirty="0">
                <a:effectLst/>
              </a:rPr>
              <a:t> generic Objects as we cannot instantiate an Object (</a:t>
            </a:r>
            <a:r>
              <a:rPr lang="en-GB" sz="2100" b="0" i="0" dirty="0">
                <a:effectLst/>
              </a:rPr>
              <a:t>this is handled for us by Scala at runtime</a:t>
            </a:r>
            <a:r>
              <a:rPr lang="en-GB" sz="2300" b="0" i="0" dirty="0">
                <a:effectLst/>
              </a:rPr>
              <a:t>).</a:t>
            </a:r>
          </a:p>
        </p:txBody>
      </p:sp>
      <p:pic>
        <p:nvPicPr>
          <p:cNvPr id="4" name="Picture 3" descr="A picture containing text, clipart&#10;&#10;Description automatically generated">
            <a:extLst>
              <a:ext uri="{FF2B5EF4-FFF2-40B4-BE49-F238E27FC236}">
                <a16:creationId xmlns:a16="http://schemas.microsoft.com/office/drawing/2014/main" id="{363137C6-716A-E99A-0CC4-1487D829F42A}"/>
              </a:ext>
            </a:extLst>
          </p:cNvPr>
          <p:cNvPicPr>
            <a:picLocks noChangeAspect="1"/>
          </p:cNvPicPr>
          <p:nvPr/>
        </p:nvPicPr>
        <p:blipFill>
          <a:blip r:embed="rId3"/>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306656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879193" y="119988"/>
            <a:ext cx="10515600" cy="1325563"/>
          </a:xfrm>
        </p:spPr>
        <p:txBody>
          <a:bodyPr/>
          <a:lstStyle/>
          <a:p>
            <a:r>
              <a:rPr lang="en-FI" dirty="0"/>
              <a:t>Type Parameterisation</a:t>
            </a:r>
          </a:p>
        </p:txBody>
      </p:sp>
      <p:pic>
        <p:nvPicPr>
          <p:cNvPr id="4" name="Picture 3" descr="A picture containing text, clipart&#10;&#10;Description automatically generated">
            <a:extLst>
              <a:ext uri="{FF2B5EF4-FFF2-40B4-BE49-F238E27FC236}">
                <a16:creationId xmlns:a16="http://schemas.microsoft.com/office/drawing/2014/main" id="{363137C6-716A-E99A-0CC4-1487D829F42A}"/>
              </a:ext>
            </a:extLst>
          </p:cNvPr>
          <p:cNvPicPr>
            <a:picLocks noChangeAspect="1"/>
          </p:cNvPicPr>
          <p:nvPr/>
        </p:nvPicPr>
        <p:blipFill>
          <a:blip r:embed="rId3"/>
          <a:stretch>
            <a:fillRect/>
          </a:stretch>
        </p:blipFill>
        <p:spPr>
          <a:xfrm>
            <a:off x="0" y="6043366"/>
            <a:ext cx="1905000" cy="80010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F6CAD6BF-0F72-548A-BF6D-9C835DF83D50}"/>
              </a:ext>
            </a:extLst>
          </p:cNvPr>
          <p:cNvPicPr>
            <a:picLocks noChangeAspect="1"/>
          </p:cNvPicPr>
          <p:nvPr/>
        </p:nvPicPr>
        <p:blipFill>
          <a:blip r:embed="rId4"/>
          <a:stretch>
            <a:fillRect/>
          </a:stretch>
        </p:blipFill>
        <p:spPr>
          <a:xfrm>
            <a:off x="6306337" y="1007852"/>
            <a:ext cx="5897237" cy="4212330"/>
          </a:xfrm>
          <a:prstGeom prst="rect">
            <a:avLst/>
          </a:prstGeom>
        </p:spPr>
      </p:pic>
      <p:sp>
        <p:nvSpPr>
          <p:cNvPr id="7" name="TextBox 6">
            <a:extLst>
              <a:ext uri="{FF2B5EF4-FFF2-40B4-BE49-F238E27FC236}">
                <a16:creationId xmlns:a16="http://schemas.microsoft.com/office/drawing/2014/main" id="{CFD5FC6B-AEAB-BCC2-A13A-273E2EC57E9A}"/>
              </a:ext>
            </a:extLst>
          </p:cNvPr>
          <p:cNvSpPr txBox="1"/>
          <p:nvPr/>
        </p:nvSpPr>
        <p:spPr>
          <a:xfrm>
            <a:off x="8852695" y="240755"/>
            <a:ext cx="3230448" cy="646331"/>
          </a:xfrm>
          <a:prstGeom prst="rect">
            <a:avLst/>
          </a:prstGeom>
          <a:noFill/>
        </p:spPr>
        <p:txBody>
          <a:bodyPr wrap="square" rtlCol="0">
            <a:spAutoFit/>
          </a:bodyPr>
          <a:lstStyle/>
          <a:p>
            <a:r>
              <a:rPr lang="en-GB" b="0" i="0" dirty="0">
                <a:effectLst/>
                <a:latin typeface="Times New Roman" panose="02020603050405020304" pitchFamily="18" charset="0"/>
              </a:rPr>
              <a:t>By convention, the letter ‘T’ is used to indicate a type to specify.</a:t>
            </a:r>
            <a:endParaRPr lang="en-FI" dirty="0"/>
          </a:p>
        </p:txBody>
      </p:sp>
      <p:cxnSp>
        <p:nvCxnSpPr>
          <p:cNvPr id="9" name="Straight Arrow Connector 8">
            <a:extLst>
              <a:ext uri="{FF2B5EF4-FFF2-40B4-BE49-F238E27FC236}">
                <a16:creationId xmlns:a16="http://schemas.microsoft.com/office/drawing/2014/main" id="{9BDD95D6-C2F6-1BBC-E79B-89DCF1D9FA43}"/>
              </a:ext>
            </a:extLst>
          </p:cNvPr>
          <p:cNvCxnSpPr>
            <a:cxnSpLocks/>
          </p:cNvCxnSpPr>
          <p:nvPr/>
        </p:nvCxnSpPr>
        <p:spPr>
          <a:xfrm>
            <a:off x="11549743" y="887086"/>
            <a:ext cx="0" cy="6695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7878DE-B230-1620-49DB-413E69B2D559}"/>
              </a:ext>
            </a:extLst>
          </p:cNvPr>
          <p:cNvSpPr txBox="1"/>
          <p:nvPr/>
        </p:nvSpPr>
        <p:spPr>
          <a:xfrm>
            <a:off x="7239000" y="5461715"/>
            <a:ext cx="4637314" cy="646331"/>
          </a:xfrm>
          <a:prstGeom prst="rect">
            <a:avLst/>
          </a:prstGeom>
          <a:noFill/>
          <a:ln>
            <a:solidFill>
              <a:schemeClr val="accent1"/>
            </a:solidFill>
          </a:ln>
        </p:spPr>
        <p:txBody>
          <a:bodyPr wrap="square" rtlCol="0">
            <a:spAutoFit/>
          </a:bodyPr>
          <a:lstStyle/>
          <a:p>
            <a:r>
              <a:rPr lang="en-GB" b="0" i="0" dirty="0">
                <a:effectLst/>
                <a:latin typeface="Times New Roman" panose="02020603050405020304" pitchFamily="18" charset="0"/>
              </a:rPr>
              <a:t>This class is used in exactly the same way as one of the built-in collection classes.</a:t>
            </a:r>
            <a:endParaRPr lang="en-FI" dirty="0"/>
          </a:p>
        </p:txBody>
      </p:sp>
      <p:sp>
        <p:nvSpPr>
          <p:cNvPr id="8" name="Content Placeholder 7">
            <a:extLst>
              <a:ext uri="{FF2B5EF4-FFF2-40B4-BE49-F238E27FC236}">
                <a16:creationId xmlns:a16="http://schemas.microsoft.com/office/drawing/2014/main" id="{64D4ABB2-FB9F-6690-4C55-F8F9682F1EB7}"/>
              </a:ext>
            </a:extLst>
          </p:cNvPr>
          <p:cNvSpPr>
            <a:spLocks noGrp="1"/>
          </p:cNvSpPr>
          <p:nvPr>
            <p:ph idx="1"/>
          </p:nvPr>
        </p:nvSpPr>
        <p:spPr>
          <a:xfrm>
            <a:off x="838200" y="1328057"/>
            <a:ext cx="5233479" cy="4848906"/>
          </a:xfrm>
        </p:spPr>
        <p:txBody>
          <a:bodyPr>
            <a:normAutofit/>
          </a:bodyPr>
          <a:lstStyle/>
          <a:p>
            <a:pPr marL="0" indent="0">
              <a:buNone/>
            </a:pPr>
            <a:r>
              <a:rPr lang="en-FI" sz="2600" dirty="0"/>
              <a:t>The immutable Queue Class </a:t>
            </a:r>
            <a:r>
              <a:rPr lang="en-GB" sz="2100" dirty="0"/>
              <a:t>w</a:t>
            </a:r>
            <a:r>
              <a:rPr lang="en-FI" sz="2100" dirty="0"/>
              <a:t>ith </a:t>
            </a:r>
            <a:r>
              <a:rPr lang="en-FI" sz="2100" dirty="0">
                <a:solidFill>
                  <a:srgbClr val="C00000"/>
                </a:solidFill>
              </a:rPr>
              <a:t>parameters into the primary constructor</a:t>
            </a:r>
          </a:p>
          <a:p>
            <a:r>
              <a:rPr lang="en-GB" sz="2300" b="0" i="0" dirty="0">
                <a:effectLst/>
              </a:rPr>
              <a:t>head passed into Queue is of type T and the tail is a list of type T. </a:t>
            </a:r>
          </a:p>
          <a:p>
            <a:r>
              <a:rPr lang="en-GB" sz="2300" b="0" i="0" dirty="0">
                <a:effectLst/>
              </a:rPr>
              <a:t>The class creates a new Queue when a value is enqueued.</a:t>
            </a:r>
          </a:p>
          <a:p>
            <a:r>
              <a:rPr lang="en-GB" sz="2300" dirty="0"/>
              <a:t>R</a:t>
            </a:r>
            <a:r>
              <a:rPr lang="en-GB" sz="2300" b="0" i="0" dirty="0">
                <a:effectLst/>
              </a:rPr>
              <a:t>eturns a new Queue (with the current head removed) in response to a dequeue. </a:t>
            </a:r>
          </a:p>
          <a:p>
            <a:r>
              <a:rPr lang="en-GB" sz="2300" dirty="0"/>
              <a:t>The class </a:t>
            </a:r>
            <a:r>
              <a:rPr lang="en-GB" sz="2300" b="0" i="0" dirty="0">
                <a:effectLst/>
              </a:rPr>
              <a:t>provides a peek method to see what is currently at the head of the queue.</a:t>
            </a:r>
          </a:p>
          <a:p>
            <a:endParaRPr lang="en-FI" sz="2400" dirty="0"/>
          </a:p>
        </p:txBody>
      </p:sp>
    </p:spTree>
    <p:extLst>
      <p:ext uri="{BB962C8B-B14F-4D97-AF65-F5344CB8AC3E}">
        <p14:creationId xmlns:p14="http://schemas.microsoft.com/office/powerpoint/2010/main" val="602154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879193" y="119988"/>
            <a:ext cx="10515600" cy="1325563"/>
          </a:xfrm>
        </p:spPr>
        <p:txBody>
          <a:bodyPr/>
          <a:lstStyle/>
          <a:p>
            <a:r>
              <a:rPr lang="en-FI" dirty="0"/>
              <a:t>Type Parameterisation</a:t>
            </a:r>
          </a:p>
        </p:txBody>
      </p:sp>
      <p:pic>
        <p:nvPicPr>
          <p:cNvPr id="4" name="Picture 3" descr="A picture containing text, clipart&#10;&#10;Description automatically generated">
            <a:extLst>
              <a:ext uri="{FF2B5EF4-FFF2-40B4-BE49-F238E27FC236}">
                <a16:creationId xmlns:a16="http://schemas.microsoft.com/office/drawing/2014/main" id="{363137C6-716A-E99A-0CC4-1487D829F42A}"/>
              </a:ext>
            </a:extLst>
          </p:cNvPr>
          <p:cNvPicPr>
            <a:picLocks noChangeAspect="1"/>
          </p:cNvPicPr>
          <p:nvPr/>
        </p:nvPicPr>
        <p:blipFill>
          <a:blip r:embed="rId3"/>
          <a:stretch>
            <a:fillRect/>
          </a:stretch>
        </p:blipFill>
        <p:spPr>
          <a:xfrm>
            <a:off x="0" y="6043366"/>
            <a:ext cx="1905000" cy="80010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F6CAD6BF-0F72-548A-BF6D-9C835DF83D50}"/>
              </a:ext>
            </a:extLst>
          </p:cNvPr>
          <p:cNvPicPr>
            <a:picLocks noChangeAspect="1"/>
          </p:cNvPicPr>
          <p:nvPr/>
        </p:nvPicPr>
        <p:blipFill>
          <a:blip r:embed="rId4"/>
          <a:stretch>
            <a:fillRect/>
          </a:stretch>
        </p:blipFill>
        <p:spPr>
          <a:xfrm>
            <a:off x="6981044" y="217713"/>
            <a:ext cx="4885073" cy="3489353"/>
          </a:xfrm>
          <a:prstGeom prst="rect">
            <a:avLst/>
          </a:prstGeom>
          <a:ln>
            <a:solidFill>
              <a:srgbClr val="C00000"/>
            </a:solidFill>
            <a:extLst>
              <a:ext uri="{C807C97D-BFC1-408E-A445-0C87EB9F89A2}">
                <ask:lineSketchStyleProps xmlns:ask="http://schemas.microsoft.com/office/drawing/2018/sketchyshapes" sd="1219033472">
                  <a:custGeom>
                    <a:avLst/>
                    <a:gdLst>
                      <a:gd name="connsiteX0" fmla="*/ 0 w 4885073"/>
                      <a:gd name="connsiteY0" fmla="*/ 0 h 3489353"/>
                      <a:gd name="connsiteX1" fmla="*/ 396234 w 4885073"/>
                      <a:gd name="connsiteY1" fmla="*/ 0 h 3489353"/>
                      <a:gd name="connsiteX2" fmla="*/ 987870 w 4885073"/>
                      <a:gd name="connsiteY2" fmla="*/ 0 h 3489353"/>
                      <a:gd name="connsiteX3" fmla="*/ 1481805 w 4885073"/>
                      <a:gd name="connsiteY3" fmla="*/ 0 h 3489353"/>
                      <a:gd name="connsiteX4" fmla="*/ 2024591 w 4885073"/>
                      <a:gd name="connsiteY4" fmla="*/ 0 h 3489353"/>
                      <a:gd name="connsiteX5" fmla="*/ 2665079 w 4885073"/>
                      <a:gd name="connsiteY5" fmla="*/ 0 h 3489353"/>
                      <a:gd name="connsiteX6" fmla="*/ 3110163 w 4885073"/>
                      <a:gd name="connsiteY6" fmla="*/ 0 h 3489353"/>
                      <a:gd name="connsiteX7" fmla="*/ 3701800 w 4885073"/>
                      <a:gd name="connsiteY7" fmla="*/ 0 h 3489353"/>
                      <a:gd name="connsiteX8" fmla="*/ 4146884 w 4885073"/>
                      <a:gd name="connsiteY8" fmla="*/ 0 h 3489353"/>
                      <a:gd name="connsiteX9" fmla="*/ 4885073 w 4885073"/>
                      <a:gd name="connsiteY9" fmla="*/ 0 h 3489353"/>
                      <a:gd name="connsiteX10" fmla="*/ 4885073 w 4885073"/>
                      <a:gd name="connsiteY10" fmla="*/ 616452 h 3489353"/>
                      <a:gd name="connsiteX11" fmla="*/ 4885073 w 4885073"/>
                      <a:gd name="connsiteY11" fmla="*/ 1128224 h 3489353"/>
                      <a:gd name="connsiteX12" fmla="*/ 4885073 w 4885073"/>
                      <a:gd name="connsiteY12" fmla="*/ 1779570 h 3489353"/>
                      <a:gd name="connsiteX13" fmla="*/ 4885073 w 4885073"/>
                      <a:gd name="connsiteY13" fmla="*/ 2361129 h 3489353"/>
                      <a:gd name="connsiteX14" fmla="*/ 4885073 w 4885073"/>
                      <a:gd name="connsiteY14" fmla="*/ 3489353 h 3489353"/>
                      <a:gd name="connsiteX15" fmla="*/ 4293436 w 4885073"/>
                      <a:gd name="connsiteY15" fmla="*/ 3489353 h 3489353"/>
                      <a:gd name="connsiteX16" fmla="*/ 3750650 w 4885073"/>
                      <a:gd name="connsiteY16" fmla="*/ 3489353 h 3489353"/>
                      <a:gd name="connsiteX17" fmla="*/ 3256715 w 4885073"/>
                      <a:gd name="connsiteY17" fmla="*/ 3489353 h 3489353"/>
                      <a:gd name="connsiteX18" fmla="*/ 2665079 w 4885073"/>
                      <a:gd name="connsiteY18" fmla="*/ 3489353 h 3489353"/>
                      <a:gd name="connsiteX19" fmla="*/ 2122293 w 4885073"/>
                      <a:gd name="connsiteY19" fmla="*/ 3489353 h 3489353"/>
                      <a:gd name="connsiteX20" fmla="*/ 1481805 w 4885073"/>
                      <a:gd name="connsiteY20" fmla="*/ 3489353 h 3489353"/>
                      <a:gd name="connsiteX21" fmla="*/ 841318 w 4885073"/>
                      <a:gd name="connsiteY21" fmla="*/ 3489353 h 3489353"/>
                      <a:gd name="connsiteX22" fmla="*/ 0 w 4885073"/>
                      <a:gd name="connsiteY22" fmla="*/ 3489353 h 3489353"/>
                      <a:gd name="connsiteX23" fmla="*/ 0 w 4885073"/>
                      <a:gd name="connsiteY23" fmla="*/ 2872901 h 3489353"/>
                      <a:gd name="connsiteX24" fmla="*/ 0 w 4885073"/>
                      <a:gd name="connsiteY24" fmla="*/ 2256448 h 3489353"/>
                      <a:gd name="connsiteX25" fmla="*/ 0 w 4885073"/>
                      <a:gd name="connsiteY25" fmla="*/ 1674889 h 3489353"/>
                      <a:gd name="connsiteX26" fmla="*/ 0 w 4885073"/>
                      <a:gd name="connsiteY26" fmla="*/ 1093331 h 3489353"/>
                      <a:gd name="connsiteX27" fmla="*/ 0 w 4885073"/>
                      <a:gd name="connsiteY27" fmla="*/ 511772 h 3489353"/>
                      <a:gd name="connsiteX28" fmla="*/ 0 w 4885073"/>
                      <a:gd name="connsiteY28" fmla="*/ 0 h 348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85073" h="3489353" fill="none" extrusionOk="0">
                        <a:moveTo>
                          <a:pt x="0" y="0"/>
                        </a:moveTo>
                        <a:cubicBezTo>
                          <a:pt x="177160" y="-32952"/>
                          <a:pt x="266346" y="2501"/>
                          <a:pt x="396234" y="0"/>
                        </a:cubicBezTo>
                        <a:cubicBezTo>
                          <a:pt x="526122" y="-2501"/>
                          <a:pt x="795876" y="50201"/>
                          <a:pt x="987870" y="0"/>
                        </a:cubicBezTo>
                        <a:cubicBezTo>
                          <a:pt x="1179864" y="-50201"/>
                          <a:pt x="1242016" y="19270"/>
                          <a:pt x="1481805" y="0"/>
                        </a:cubicBezTo>
                        <a:cubicBezTo>
                          <a:pt x="1721594" y="-19270"/>
                          <a:pt x="1808509" y="61103"/>
                          <a:pt x="2024591" y="0"/>
                        </a:cubicBezTo>
                        <a:cubicBezTo>
                          <a:pt x="2240673" y="-61103"/>
                          <a:pt x="2468928" y="35104"/>
                          <a:pt x="2665079" y="0"/>
                        </a:cubicBezTo>
                        <a:cubicBezTo>
                          <a:pt x="2861230" y="-35104"/>
                          <a:pt x="2978962" y="23563"/>
                          <a:pt x="3110163" y="0"/>
                        </a:cubicBezTo>
                        <a:cubicBezTo>
                          <a:pt x="3241364" y="-23563"/>
                          <a:pt x="3483935" y="4718"/>
                          <a:pt x="3701800" y="0"/>
                        </a:cubicBezTo>
                        <a:cubicBezTo>
                          <a:pt x="3919665" y="-4718"/>
                          <a:pt x="3965879" y="5692"/>
                          <a:pt x="4146884" y="0"/>
                        </a:cubicBezTo>
                        <a:cubicBezTo>
                          <a:pt x="4327889" y="-5692"/>
                          <a:pt x="4547730" y="29330"/>
                          <a:pt x="4885073" y="0"/>
                        </a:cubicBezTo>
                        <a:cubicBezTo>
                          <a:pt x="4931707" y="269550"/>
                          <a:pt x="4868571" y="337322"/>
                          <a:pt x="4885073" y="616452"/>
                        </a:cubicBezTo>
                        <a:cubicBezTo>
                          <a:pt x="4901575" y="895582"/>
                          <a:pt x="4854658" y="984742"/>
                          <a:pt x="4885073" y="1128224"/>
                        </a:cubicBezTo>
                        <a:cubicBezTo>
                          <a:pt x="4915488" y="1271706"/>
                          <a:pt x="4875260" y="1466862"/>
                          <a:pt x="4885073" y="1779570"/>
                        </a:cubicBezTo>
                        <a:cubicBezTo>
                          <a:pt x="4894886" y="2092278"/>
                          <a:pt x="4883604" y="2099520"/>
                          <a:pt x="4885073" y="2361129"/>
                        </a:cubicBezTo>
                        <a:cubicBezTo>
                          <a:pt x="4886542" y="2622738"/>
                          <a:pt x="4827210" y="2996780"/>
                          <a:pt x="4885073" y="3489353"/>
                        </a:cubicBezTo>
                        <a:cubicBezTo>
                          <a:pt x="4677716" y="3539054"/>
                          <a:pt x="4541250" y="3424012"/>
                          <a:pt x="4293436" y="3489353"/>
                        </a:cubicBezTo>
                        <a:cubicBezTo>
                          <a:pt x="4045622" y="3554694"/>
                          <a:pt x="3931583" y="3476040"/>
                          <a:pt x="3750650" y="3489353"/>
                        </a:cubicBezTo>
                        <a:cubicBezTo>
                          <a:pt x="3569717" y="3502666"/>
                          <a:pt x="3471190" y="3456150"/>
                          <a:pt x="3256715" y="3489353"/>
                        </a:cubicBezTo>
                        <a:cubicBezTo>
                          <a:pt x="3042240" y="3522556"/>
                          <a:pt x="2894069" y="3443893"/>
                          <a:pt x="2665079" y="3489353"/>
                        </a:cubicBezTo>
                        <a:cubicBezTo>
                          <a:pt x="2436089" y="3534813"/>
                          <a:pt x="2248217" y="3446625"/>
                          <a:pt x="2122293" y="3489353"/>
                        </a:cubicBezTo>
                        <a:cubicBezTo>
                          <a:pt x="1996369" y="3532081"/>
                          <a:pt x="1777262" y="3414721"/>
                          <a:pt x="1481805" y="3489353"/>
                        </a:cubicBezTo>
                        <a:cubicBezTo>
                          <a:pt x="1186348" y="3563985"/>
                          <a:pt x="1059693" y="3462965"/>
                          <a:pt x="841318" y="3489353"/>
                        </a:cubicBezTo>
                        <a:cubicBezTo>
                          <a:pt x="622943" y="3515741"/>
                          <a:pt x="222571" y="3409987"/>
                          <a:pt x="0" y="3489353"/>
                        </a:cubicBezTo>
                        <a:cubicBezTo>
                          <a:pt x="-53402" y="3205918"/>
                          <a:pt x="62856" y="3082276"/>
                          <a:pt x="0" y="2872901"/>
                        </a:cubicBezTo>
                        <a:cubicBezTo>
                          <a:pt x="-62856" y="2663526"/>
                          <a:pt x="21401" y="2425157"/>
                          <a:pt x="0" y="2256448"/>
                        </a:cubicBezTo>
                        <a:cubicBezTo>
                          <a:pt x="-21401" y="2087739"/>
                          <a:pt x="52218" y="1961857"/>
                          <a:pt x="0" y="1674889"/>
                        </a:cubicBezTo>
                        <a:cubicBezTo>
                          <a:pt x="-52218" y="1387921"/>
                          <a:pt x="22741" y="1315921"/>
                          <a:pt x="0" y="1093331"/>
                        </a:cubicBezTo>
                        <a:cubicBezTo>
                          <a:pt x="-22741" y="870741"/>
                          <a:pt x="17985" y="792476"/>
                          <a:pt x="0" y="511772"/>
                        </a:cubicBezTo>
                        <a:cubicBezTo>
                          <a:pt x="-17985" y="231068"/>
                          <a:pt x="51221" y="159725"/>
                          <a:pt x="0" y="0"/>
                        </a:cubicBezTo>
                        <a:close/>
                      </a:path>
                      <a:path w="4885073" h="3489353" stroke="0" extrusionOk="0">
                        <a:moveTo>
                          <a:pt x="0" y="0"/>
                        </a:moveTo>
                        <a:cubicBezTo>
                          <a:pt x="159202" y="-31475"/>
                          <a:pt x="302818" y="39412"/>
                          <a:pt x="493935" y="0"/>
                        </a:cubicBezTo>
                        <a:cubicBezTo>
                          <a:pt x="685052" y="-39412"/>
                          <a:pt x="710793" y="21496"/>
                          <a:pt x="890169" y="0"/>
                        </a:cubicBezTo>
                        <a:cubicBezTo>
                          <a:pt x="1069545" y="-21496"/>
                          <a:pt x="1282014" y="46268"/>
                          <a:pt x="1530656" y="0"/>
                        </a:cubicBezTo>
                        <a:cubicBezTo>
                          <a:pt x="1779298" y="-46268"/>
                          <a:pt x="1878253" y="20817"/>
                          <a:pt x="2024591" y="0"/>
                        </a:cubicBezTo>
                        <a:cubicBezTo>
                          <a:pt x="2170930" y="-20817"/>
                          <a:pt x="2380113" y="33021"/>
                          <a:pt x="2518527" y="0"/>
                        </a:cubicBezTo>
                        <a:cubicBezTo>
                          <a:pt x="2656941" y="-33021"/>
                          <a:pt x="2984326" y="17211"/>
                          <a:pt x="3159014" y="0"/>
                        </a:cubicBezTo>
                        <a:cubicBezTo>
                          <a:pt x="3333702" y="-17211"/>
                          <a:pt x="3395085" y="26935"/>
                          <a:pt x="3604098" y="0"/>
                        </a:cubicBezTo>
                        <a:cubicBezTo>
                          <a:pt x="3813111" y="-26935"/>
                          <a:pt x="3933614" y="1829"/>
                          <a:pt x="4244586" y="0"/>
                        </a:cubicBezTo>
                        <a:cubicBezTo>
                          <a:pt x="4555558" y="-1829"/>
                          <a:pt x="4671328" y="10604"/>
                          <a:pt x="4885073" y="0"/>
                        </a:cubicBezTo>
                        <a:cubicBezTo>
                          <a:pt x="4911045" y="192799"/>
                          <a:pt x="4821388" y="321112"/>
                          <a:pt x="4885073" y="581559"/>
                        </a:cubicBezTo>
                        <a:cubicBezTo>
                          <a:pt x="4948758" y="842006"/>
                          <a:pt x="4830584" y="1001024"/>
                          <a:pt x="4885073" y="1163118"/>
                        </a:cubicBezTo>
                        <a:cubicBezTo>
                          <a:pt x="4939562" y="1325212"/>
                          <a:pt x="4862098" y="1515474"/>
                          <a:pt x="4885073" y="1779570"/>
                        </a:cubicBezTo>
                        <a:cubicBezTo>
                          <a:pt x="4908048" y="2043666"/>
                          <a:pt x="4852114" y="2153434"/>
                          <a:pt x="4885073" y="2256448"/>
                        </a:cubicBezTo>
                        <a:cubicBezTo>
                          <a:pt x="4918032" y="2359462"/>
                          <a:pt x="4830218" y="2680059"/>
                          <a:pt x="4885073" y="2838007"/>
                        </a:cubicBezTo>
                        <a:cubicBezTo>
                          <a:pt x="4939928" y="2995955"/>
                          <a:pt x="4856025" y="3181759"/>
                          <a:pt x="4885073" y="3489353"/>
                        </a:cubicBezTo>
                        <a:cubicBezTo>
                          <a:pt x="4717289" y="3530319"/>
                          <a:pt x="4476394" y="3466886"/>
                          <a:pt x="4342287" y="3489353"/>
                        </a:cubicBezTo>
                        <a:cubicBezTo>
                          <a:pt x="4208180" y="3511820"/>
                          <a:pt x="3924639" y="3454451"/>
                          <a:pt x="3701800" y="3489353"/>
                        </a:cubicBezTo>
                        <a:cubicBezTo>
                          <a:pt x="3478961" y="3524255"/>
                          <a:pt x="3271884" y="3424986"/>
                          <a:pt x="3159014" y="3489353"/>
                        </a:cubicBezTo>
                        <a:cubicBezTo>
                          <a:pt x="3046144" y="3553720"/>
                          <a:pt x="2932829" y="3442566"/>
                          <a:pt x="2762780" y="3489353"/>
                        </a:cubicBezTo>
                        <a:cubicBezTo>
                          <a:pt x="2592731" y="3536140"/>
                          <a:pt x="2517388" y="3452669"/>
                          <a:pt x="2317696" y="3489353"/>
                        </a:cubicBezTo>
                        <a:cubicBezTo>
                          <a:pt x="2118004" y="3526037"/>
                          <a:pt x="1932557" y="3462078"/>
                          <a:pt x="1677208" y="3489353"/>
                        </a:cubicBezTo>
                        <a:cubicBezTo>
                          <a:pt x="1421859" y="3516628"/>
                          <a:pt x="1288523" y="3425135"/>
                          <a:pt x="1134423" y="3489353"/>
                        </a:cubicBezTo>
                        <a:cubicBezTo>
                          <a:pt x="980324" y="3553571"/>
                          <a:pt x="832312" y="3440644"/>
                          <a:pt x="689338" y="3489353"/>
                        </a:cubicBezTo>
                        <a:cubicBezTo>
                          <a:pt x="546365" y="3538062"/>
                          <a:pt x="176462" y="3432416"/>
                          <a:pt x="0" y="3489353"/>
                        </a:cubicBezTo>
                        <a:cubicBezTo>
                          <a:pt x="-26854" y="3326770"/>
                          <a:pt x="5693" y="3176914"/>
                          <a:pt x="0" y="3012475"/>
                        </a:cubicBezTo>
                        <a:cubicBezTo>
                          <a:pt x="-5693" y="2848036"/>
                          <a:pt x="48743" y="2637295"/>
                          <a:pt x="0" y="2535597"/>
                        </a:cubicBezTo>
                        <a:cubicBezTo>
                          <a:pt x="-48743" y="2433899"/>
                          <a:pt x="44616" y="2079013"/>
                          <a:pt x="0" y="1919144"/>
                        </a:cubicBezTo>
                        <a:cubicBezTo>
                          <a:pt x="-44616" y="1759275"/>
                          <a:pt x="30936" y="1551132"/>
                          <a:pt x="0" y="1407372"/>
                        </a:cubicBezTo>
                        <a:cubicBezTo>
                          <a:pt x="-30936" y="1263612"/>
                          <a:pt x="45235" y="906378"/>
                          <a:pt x="0" y="756026"/>
                        </a:cubicBezTo>
                        <a:cubicBezTo>
                          <a:pt x="-45235" y="605674"/>
                          <a:pt x="9901" y="224636"/>
                          <a:pt x="0" y="0"/>
                        </a:cubicBezTo>
                        <a:close/>
                      </a:path>
                    </a:pathLst>
                  </a:custGeom>
                  <ask:type>
                    <ask:lineSketchNone/>
                  </ask:type>
                </ask:lineSketchStyleProps>
              </a:ext>
            </a:extLst>
          </a:ln>
        </p:spPr>
      </p:pic>
      <p:sp>
        <p:nvSpPr>
          <p:cNvPr id="8" name="Content Placeholder 7">
            <a:extLst>
              <a:ext uri="{FF2B5EF4-FFF2-40B4-BE49-F238E27FC236}">
                <a16:creationId xmlns:a16="http://schemas.microsoft.com/office/drawing/2014/main" id="{64D4ABB2-FB9F-6690-4C55-F8F9682F1EB7}"/>
              </a:ext>
            </a:extLst>
          </p:cNvPr>
          <p:cNvSpPr>
            <a:spLocks noGrp="1"/>
          </p:cNvSpPr>
          <p:nvPr>
            <p:ph idx="1"/>
          </p:nvPr>
        </p:nvSpPr>
        <p:spPr>
          <a:xfrm>
            <a:off x="982606" y="3888993"/>
            <a:ext cx="10675994" cy="2378054"/>
          </a:xfrm>
        </p:spPr>
        <p:txBody>
          <a:bodyPr>
            <a:normAutofit/>
          </a:bodyPr>
          <a:lstStyle/>
          <a:p>
            <a:r>
              <a:rPr lang="en-GB" sz="2200" b="0" i="0" dirty="0">
                <a:effectLst/>
              </a:rPr>
              <a:t>‘T’ has been replaced within the instance of the Queue class by the concrete type String.</a:t>
            </a:r>
          </a:p>
          <a:p>
            <a:r>
              <a:rPr lang="en-GB" sz="2200" b="0" i="0" dirty="0">
                <a:effectLst/>
              </a:rPr>
              <a:t>The type of the parameter X in the enqueue method is String as is the type returned by the dequeue method.</a:t>
            </a:r>
          </a:p>
          <a:p>
            <a:r>
              <a:rPr lang="en-GB" sz="2200" b="0" i="0" dirty="0">
                <a:effectLst/>
              </a:rPr>
              <a:t>We can actually create a Queue parameterised by Int, Boolean, Double or any user-defined type such as Person. </a:t>
            </a:r>
            <a:endParaRPr lang="en-FI" sz="2200" dirty="0"/>
          </a:p>
        </p:txBody>
      </p:sp>
      <p:pic>
        <p:nvPicPr>
          <p:cNvPr id="12" name="Picture 11" descr="Text&#10;&#10;Description automatically generated">
            <a:extLst>
              <a:ext uri="{FF2B5EF4-FFF2-40B4-BE49-F238E27FC236}">
                <a16:creationId xmlns:a16="http://schemas.microsoft.com/office/drawing/2014/main" id="{5D0518F4-C05C-AB44-D2B4-1ACBF7581D1C}"/>
              </a:ext>
            </a:extLst>
          </p:cNvPr>
          <p:cNvPicPr>
            <a:picLocks noChangeAspect="1"/>
          </p:cNvPicPr>
          <p:nvPr/>
        </p:nvPicPr>
        <p:blipFill>
          <a:blip r:embed="rId5"/>
          <a:stretch>
            <a:fillRect/>
          </a:stretch>
        </p:blipFill>
        <p:spPr>
          <a:xfrm>
            <a:off x="952499" y="1221870"/>
            <a:ext cx="5655129" cy="2378054"/>
          </a:xfrm>
          <a:prstGeom prst="rect">
            <a:avLst/>
          </a:prstGeom>
        </p:spPr>
      </p:pic>
    </p:spTree>
    <p:extLst>
      <p:ext uri="{BB962C8B-B14F-4D97-AF65-F5344CB8AC3E}">
        <p14:creationId xmlns:p14="http://schemas.microsoft.com/office/powerpoint/2010/main" val="245491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Diagram&#10;&#10;Description automatically generated">
            <a:extLst>
              <a:ext uri="{FF2B5EF4-FFF2-40B4-BE49-F238E27FC236}">
                <a16:creationId xmlns:a16="http://schemas.microsoft.com/office/drawing/2014/main" id="{4C52D720-63EB-3A6C-93B6-E8BA4CC0FDB0}"/>
              </a:ext>
            </a:extLst>
          </p:cNvPr>
          <p:cNvPicPr>
            <a:picLocks noGrp="1" noChangeAspect="1"/>
          </p:cNvPicPr>
          <p:nvPr>
            <p:ph idx="1"/>
          </p:nvPr>
        </p:nvPicPr>
        <p:blipFill>
          <a:blip r:embed="rId3"/>
          <a:stretch>
            <a:fillRect/>
          </a:stretch>
        </p:blipFill>
        <p:spPr>
          <a:xfrm>
            <a:off x="3172292" y="480060"/>
            <a:ext cx="7855444" cy="5734473"/>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63137C6-716A-E99A-0CC4-1487D829F42A}"/>
              </a:ext>
            </a:extLst>
          </p:cNvPr>
          <p:cNvPicPr>
            <a:picLocks noChangeAspect="1"/>
          </p:cNvPicPr>
          <p:nvPr/>
        </p:nvPicPr>
        <p:blipFill>
          <a:blip r:embed="rId4"/>
          <a:stretch>
            <a:fillRect/>
          </a:stretch>
        </p:blipFill>
        <p:spPr>
          <a:xfrm>
            <a:off x="10287000" y="6057900"/>
            <a:ext cx="1905000" cy="800100"/>
          </a:xfrm>
          <a:prstGeom prst="rect">
            <a:avLst/>
          </a:prstGeom>
        </p:spPr>
      </p:pic>
      <p:sp>
        <p:nvSpPr>
          <p:cNvPr id="15" name="TextBox 14">
            <a:extLst>
              <a:ext uri="{FF2B5EF4-FFF2-40B4-BE49-F238E27FC236}">
                <a16:creationId xmlns:a16="http://schemas.microsoft.com/office/drawing/2014/main" id="{EDC3DF25-ADD9-9899-367F-4754E10E2895}"/>
              </a:ext>
            </a:extLst>
          </p:cNvPr>
          <p:cNvSpPr txBox="1"/>
          <p:nvPr/>
        </p:nvSpPr>
        <p:spPr>
          <a:xfrm>
            <a:off x="695907" y="836341"/>
            <a:ext cx="4121419" cy="1815882"/>
          </a:xfrm>
          <a:prstGeom prst="rect">
            <a:avLst/>
          </a:prstGeom>
          <a:noFill/>
        </p:spPr>
        <p:txBody>
          <a:bodyPr wrap="square" rtlCol="0">
            <a:spAutoFit/>
          </a:bodyPr>
          <a:lstStyle/>
          <a:p>
            <a:r>
              <a:rPr lang="en-FI" sz="2400" dirty="0"/>
              <a:t>Trait</a:t>
            </a:r>
          </a:p>
          <a:p>
            <a:pPr marL="342900" indent="-342900">
              <a:buFont typeface="Arial" panose="020B0604020202020204" pitchFamily="34" charset="0"/>
              <a:buChar char="•"/>
            </a:pPr>
            <a:r>
              <a:rPr lang="en-GB" sz="2200" b="0" i="0" dirty="0">
                <a:effectLst/>
              </a:rPr>
              <a:t>Traits can play in developing reusable behaviour that simplifies the development of new types. </a:t>
            </a:r>
            <a:endParaRPr lang="en-FI" sz="2200" dirty="0"/>
          </a:p>
        </p:txBody>
      </p:sp>
    </p:spTree>
    <p:extLst>
      <p:ext uri="{BB962C8B-B14F-4D97-AF65-F5344CB8AC3E}">
        <p14:creationId xmlns:p14="http://schemas.microsoft.com/office/powerpoint/2010/main" val="993729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7F34-0DFB-B1EF-A0C6-9384075E0B5C}"/>
              </a:ext>
            </a:extLst>
          </p:cNvPr>
          <p:cNvSpPr>
            <a:spLocks noGrp="1"/>
          </p:cNvSpPr>
          <p:nvPr>
            <p:ph type="title"/>
          </p:nvPr>
        </p:nvSpPr>
        <p:spPr/>
        <p:txBody>
          <a:bodyPr/>
          <a:lstStyle/>
          <a:p>
            <a:r>
              <a:rPr lang="en-FI" dirty="0"/>
              <a:t>Variance</a:t>
            </a:r>
          </a:p>
        </p:txBody>
      </p:sp>
      <p:sp>
        <p:nvSpPr>
          <p:cNvPr id="3" name="Content Placeholder 2">
            <a:extLst>
              <a:ext uri="{FF2B5EF4-FFF2-40B4-BE49-F238E27FC236}">
                <a16:creationId xmlns:a16="http://schemas.microsoft.com/office/drawing/2014/main" id="{12852874-51FE-350B-7505-90D937D433CA}"/>
              </a:ext>
            </a:extLst>
          </p:cNvPr>
          <p:cNvSpPr>
            <a:spLocks noGrp="1"/>
          </p:cNvSpPr>
          <p:nvPr>
            <p:ph idx="1"/>
          </p:nvPr>
        </p:nvSpPr>
        <p:spPr/>
        <p:txBody>
          <a:bodyPr>
            <a:normAutofit/>
          </a:bodyPr>
          <a:lstStyle/>
          <a:p>
            <a:pPr marL="0" indent="0" algn="ctr">
              <a:buNone/>
            </a:pPr>
            <a:r>
              <a:rPr lang="en-GB" sz="2600" dirty="0"/>
              <a:t>I</a:t>
            </a:r>
            <a:r>
              <a:rPr lang="en-GB" sz="2600" b="0" i="0" dirty="0">
                <a:effectLst/>
              </a:rPr>
              <a:t>f we have a Set that can hold Persons (</a:t>
            </a:r>
            <a:r>
              <a:rPr lang="en-GB" sz="2600" b="0" i="0" dirty="0">
                <a:solidFill>
                  <a:srgbClr val="C00000"/>
                </a:solidFill>
                <a:effectLst/>
              </a:rPr>
              <a:t>Set[Person] - parent type</a:t>
            </a:r>
            <a:r>
              <a:rPr lang="en-GB" sz="2600" b="0" i="0" dirty="0">
                <a:effectLst/>
              </a:rPr>
              <a:t>), should it be able to hold references to instances of the class Employee (</a:t>
            </a:r>
            <a:r>
              <a:rPr lang="en-GB" sz="2600" b="0" i="0" dirty="0">
                <a:solidFill>
                  <a:srgbClr val="C00000"/>
                </a:solidFill>
                <a:effectLst/>
              </a:rPr>
              <a:t>Set[Employee]– subtype</a:t>
            </a:r>
            <a:r>
              <a:rPr lang="en-GB" sz="2600" b="0" i="0" dirty="0">
                <a:effectLst/>
              </a:rPr>
              <a:t>) if it is a subtype of Person?</a:t>
            </a:r>
          </a:p>
          <a:p>
            <a:pPr marL="0" indent="0">
              <a:buNone/>
            </a:pPr>
            <a:r>
              <a:rPr lang="en-GB" sz="2600" b="0" i="0" dirty="0">
                <a:effectLst/>
              </a:rPr>
              <a:t>This situation is referred to as </a:t>
            </a:r>
            <a:r>
              <a:rPr lang="en-GB" sz="2600" b="0" i="0" dirty="0">
                <a:solidFill>
                  <a:srgbClr val="C00000"/>
                </a:solidFill>
                <a:effectLst/>
              </a:rPr>
              <a:t>variance</a:t>
            </a:r>
            <a:r>
              <a:rPr lang="en-GB" sz="2600" b="0" i="0" dirty="0">
                <a:effectLst/>
              </a:rPr>
              <a:t> and within a type system,</a:t>
            </a:r>
            <a:r>
              <a:rPr lang="en-GB" sz="2600" dirty="0"/>
              <a:t> in a programming language, </a:t>
            </a:r>
            <a:r>
              <a:rPr lang="en-GB" sz="2600" b="0" i="0" dirty="0">
                <a:effectLst/>
              </a:rPr>
              <a:t>a type rule is:</a:t>
            </a:r>
          </a:p>
          <a:p>
            <a:pPr lvl="1"/>
            <a:r>
              <a:rPr lang="en-GB" sz="2200" b="0" i="0" dirty="0">
                <a:effectLst/>
              </a:rPr>
              <a:t>Covariant if it preserves the ordering of types from more specific to more generic.</a:t>
            </a:r>
            <a:endParaRPr lang="en-GB" sz="2200" dirty="0"/>
          </a:p>
          <a:p>
            <a:pPr lvl="1"/>
            <a:r>
              <a:rPr lang="en-GB" sz="2200" b="0" i="0" dirty="0">
                <a:effectLst/>
              </a:rPr>
              <a:t>Contravariant if it reverses the ordering</a:t>
            </a:r>
            <a:r>
              <a:rPr lang="en-GB" sz="2200" dirty="0"/>
              <a:t>.</a:t>
            </a:r>
          </a:p>
          <a:p>
            <a:pPr lvl="1"/>
            <a:r>
              <a:rPr lang="en-GB" sz="2200" b="0" i="0" dirty="0">
                <a:effectLst/>
              </a:rPr>
              <a:t>Invariant if neither of these applies.</a:t>
            </a:r>
          </a:p>
          <a:p>
            <a:pPr lvl="1"/>
            <a:endParaRPr lang="en-GB" sz="2200" b="0" i="0" dirty="0">
              <a:effectLst/>
            </a:endParaRPr>
          </a:p>
          <a:p>
            <a:pPr marL="0" indent="0">
              <a:buNone/>
            </a:pPr>
            <a:r>
              <a:rPr lang="en-GB" sz="2600" dirty="0"/>
              <a:t>In Scala, by default, we are not able to do so. But, we can address this limitation with the help of variance annotations.</a:t>
            </a:r>
            <a:endParaRPr lang="en-FI" sz="2600" dirty="0"/>
          </a:p>
        </p:txBody>
      </p:sp>
      <p:pic>
        <p:nvPicPr>
          <p:cNvPr id="4" name="Picture 3" descr="A picture containing text, clipart&#10;&#10;Description automatically generated">
            <a:extLst>
              <a:ext uri="{FF2B5EF4-FFF2-40B4-BE49-F238E27FC236}">
                <a16:creationId xmlns:a16="http://schemas.microsoft.com/office/drawing/2014/main" id="{C5ED8E9D-DF90-B96D-081C-158FA6DE58B6}"/>
              </a:ext>
            </a:extLst>
          </p:cNvPr>
          <p:cNvPicPr>
            <a:picLocks noChangeAspect="1"/>
          </p:cNvPicPr>
          <p:nvPr/>
        </p:nvPicPr>
        <p:blipFill>
          <a:blip r:embed="rId2"/>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336212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7F34-0DFB-B1EF-A0C6-9384075E0B5C}"/>
              </a:ext>
            </a:extLst>
          </p:cNvPr>
          <p:cNvSpPr>
            <a:spLocks noGrp="1"/>
          </p:cNvSpPr>
          <p:nvPr>
            <p:ph type="title"/>
          </p:nvPr>
        </p:nvSpPr>
        <p:spPr>
          <a:xfrm>
            <a:off x="838200" y="199653"/>
            <a:ext cx="4060371" cy="881743"/>
          </a:xfrm>
        </p:spPr>
        <p:txBody>
          <a:bodyPr/>
          <a:lstStyle/>
          <a:p>
            <a:r>
              <a:rPr lang="en-FI" dirty="0"/>
              <a:t>Variance</a:t>
            </a:r>
          </a:p>
        </p:txBody>
      </p:sp>
      <p:sp>
        <p:nvSpPr>
          <p:cNvPr id="3" name="Content Placeholder 2">
            <a:extLst>
              <a:ext uri="{FF2B5EF4-FFF2-40B4-BE49-F238E27FC236}">
                <a16:creationId xmlns:a16="http://schemas.microsoft.com/office/drawing/2014/main" id="{12852874-51FE-350B-7505-90D937D433CA}"/>
              </a:ext>
            </a:extLst>
          </p:cNvPr>
          <p:cNvSpPr>
            <a:spLocks noGrp="1"/>
          </p:cNvSpPr>
          <p:nvPr>
            <p:ph idx="1"/>
          </p:nvPr>
        </p:nvSpPr>
        <p:spPr>
          <a:xfrm>
            <a:off x="838200" y="1128648"/>
            <a:ext cx="5134337" cy="5176157"/>
          </a:xfrm>
        </p:spPr>
        <p:txBody>
          <a:bodyPr>
            <a:noAutofit/>
          </a:bodyPr>
          <a:lstStyle/>
          <a:p>
            <a:r>
              <a:rPr lang="en-GB" sz="2300" b="0" i="0" dirty="0">
                <a:effectLst/>
              </a:rPr>
              <a:t>We can define our </a:t>
            </a:r>
            <a:r>
              <a:rPr lang="en-GB" sz="2300" b="0" i="0" dirty="0">
                <a:solidFill>
                  <a:srgbClr val="C00000"/>
                </a:solidFill>
                <a:effectLst/>
              </a:rPr>
              <a:t>generic types </a:t>
            </a:r>
            <a:r>
              <a:rPr lang="en-GB" sz="2300" b="0" i="0" dirty="0">
                <a:effectLst/>
              </a:rPr>
              <a:t>to be</a:t>
            </a:r>
          </a:p>
          <a:p>
            <a:pPr lvl="1"/>
            <a:r>
              <a:rPr lang="en-GB" sz="2200" b="0" i="0" dirty="0">
                <a:solidFill>
                  <a:srgbClr val="C00000"/>
                </a:solidFill>
                <a:effectLst/>
              </a:rPr>
              <a:t>covariant</a:t>
            </a:r>
            <a:r>
              <a:rPr lang="en-GB" sz="2200" b="0" i="0" dirty="0">
                <a:effectLst/>
              </a:rPr>
              <a:t> or </a:t>
            </a:r>
          </a:p>
          <a:p>
            <a:pPr lvl="1"/>
            <a:r>
              <a:rPr lang="en-GB" sz="2200" dirty="0">
                <a:solidFill>
                  <a:srgbClr val="C00000"/>
                </a:solidFill>
              </a:rPr>
              <a:t>c</a:t>
            </a:r>
            <a:r>
              <a:rPr lang="en-GB" sz="2200" b="0" i="0" dirty="0">
                <a:solidFill>
                  <a:srgbClr val="C00000"/>
                </a:solidFill>
                <a:effectLst/>
              </a:rPr>
              <a:t>ontravariant</a:t>
            </a:r>
          </a:p>
          <a:p>
            <a:r>
              <a:rPr lang="en-GB" sz="2300" b="0" i="0" dirty="0">
                <a:effectLst/>
              </a:rPr>
              <a:t>For example</a:t>
            </a:r>
            <a:r>
              <a:rPr lang="en-GB" sz="2300" dirty="0"/>
              <a:t>:</a:t>
            </a:r>
          </a:p>
          <a:p>
            <a:pPr lvl="1"/>
            <a:r>
              <a:rPr lang="en-GB" sz="2200" b="0" i="0" dirty="0">
                <a:solidFill>
                  <a:srgbClr val="C00000"/>
                </a:solidFill>
                <a:effectLst/>
              </a:rPr>
              <a:t>Queue[+ T](...){...} </a:t>
            </a:r>
            <a:r>
              <a:rPr lang="en-GB" sz="2200" b="0" i="0" dirty="0">
                <a:effectLst/>
              </a:rPr>
              <a:t>indicates </a:t>
            </a:r>
            <a:r>
              <a:rPr lang="en-GB" sz="2200" b="0" i="0" dirty="0">
                <a:solidFill>
                  <a:srgbClr val="C00000"/>
                </a:solidFill>
                <a:effectLst/>
              </a:rPr>
              <a:t>covariant </a:t>
            </a:r>
            <a:r>
              <a:rPr lang="en-GB" sz="2200" b="0" i="0" dirty="0">
                <a:effectLst/>
              </a:rPr>
              <a:t>where </a:t>
            </a:r>
            <a:r>
              <a:rPr lang="en-GB" sz="2200" b="0" i="0" dirty="0">
                <a:solidFill>
                  <a:srgbClr val="C00000"/>
                </a:solidFill>
                <a:effectLst/>
              </a:rPr>
              <a:t>Queue[String]</a:t>
            </a:r>
            <a:r>
              <a:rPr lang="en-GB" sz="2200" b="0" i="0" dirty="0">
                <a:effectLst/>
              </a:rPr>
              <a:t> is considered a </a:t>
            </a:r>
            <a:r>
              <a:rPr lang="en-GB" sz="2200" b="0" i="0" dirty="0">
                <a:solidFill>
                  <a:srgbClr val="C00000"/>
                </a:solidFill>
                <a:effectLst/>
              </a:rPr>
              <a:t>subtype of Queue[</a:t>
            </a:r>
            <a:r>
              <a:rPr lang="en-GB" sz="2200" b="0" i="0" dirty="0" err="1">
                <a:solidFill>
                  <a:srgbClr val="C00000"/>
                </a:solidFill>
                <a:effectLst/>
              </a:rPr>
              <a:t>AnyRef</a:t>
            </a:r>
            <a:r>
              <a:rPr lang="en-GB" sz="2200" b="0" i="0" dirty="0">
                <a:solidFill>
                  <a:srgbClr val="C00000"/>
                </a:solidFill>
                <a:effectLst/>
              </a:rPr>
              <a:t>]</a:t>
            </a:r>
          </a:p>
          <a:p>
            <a:pPr lvl="1"/>
            <a:r>
              <a:rPr lang="en-GB" sz="2200" b="0" i="0" dirty="0">
                <a:solidFill>
                  <a:srgbClr val="C00000"/>
                </a:solidFill>
                <a:effectLst/>
              </a:rPr>
              <a:t>Queue[−T](...){...} </a:t>
            </a:r>
            <a:r>
              <a:rPr lang="en-GB" sz="2200" b="0" i="0" dirty="0">
                <a:effectLst/>
              </a:rPr>
              <a:t>indicates </a:t>
            </a:r>
            <a:r>
              <a:rPr lang="en-GB" sz="2200" b="0" i="0" dirty="0">
                <a:solidFill>
                  <a:srgbClr val="C00000"/>
                </a:solidFill>
                <a:effectLst/>
              </a:rPr>
              <a:t>contravariance</a:t>
            </a:r>
            <a:r>
              <a:rPr lang="en-GB" sz="2200" b="0" i="0" dirty="0">
                <a:effectLst/>
              </a:rPr>
              <a:t> where </a:t>
            </a:r>
            <a:r>
              <a:rPr lang="en-GB" sz="2200" b="0" i="0" dirty="0">
                <a:solidFill>
                  <a:srgbClr val="C00000"/>
                </a:solidFill>
                <a:effectLst/>
              </a:rPr>
              <a:t>Queue[</a:t>
            </a:r>
            <a:r>
              <a:rPr lang="en-GB" sz="2200" b="0" i="0" dirty="0" err="1">
                <a:solidFill>
                  <a:srgbClr val="C00000"/>
                </a:solidFill>
                <a:effectLst/>
              </a:rPr>
              <a:t>AnyRef</a:t>
            </a:r>
            <a:r>
              <a:rPr lang="en-GB" sz="2200" b="0" i="0" dirty="0">
                <a:solidFill>
                  <a:srgbClr val="C00000"/>
                </a:solidFill>
                <a:effectLst/>
              </a:rPr>
              <a:t>]</a:t>
            </a:r>
            <a:r>
              <a:rPr lang="en-GB" sz="2200" b="0" i="0" dirty="0">
                <a:effectLst/>
              </a:rPr>
              <a:t> would be considered a supertype of </a:t>
            </a:r>
            <a:r>
              <a:rPr lang="en-GB" sz="2200" b="0" i="0" dirty="0">
                <a:solidFill>
                  <a:srgbClr val="C00000"/>
                </a:solidFill>
                <a:effectLst/>
              </a:rPr>
              <a:t>Queue[String]</a:t>
            </a:r>
            <a:r>
              <a:rPr lang="en-GB" sz="2200" b="0" i="0" dirty="0">
                <a:effectLst/>
              </a:rPr>
              <a:t>.</a:t>
            </a:r>
          </a:p>
          <a:p>
            <a:pPr marL="0" indent="0">
              <a:buNone/>
            </a:pPr>
            <a:r>
              <a:rPr lang="en-GB" sz="2300" dirty="0"/>
              <a:t>W</a:t>
            </a:r>
            <a:r>
              <a:rPr lang="en-GB" sz="2300" b="0" i="0" u="none" strike="noStrike" dirty="0">
                <a:effectLst/>
              </a:rPr>
              <a:t>e are declaring the </a:t>
            </a:r>
            <a:r>
              <a:rPr lang="en-GB" sz="2300" b="0" i="0" u="none" strike="noStrike" dirty="0">
                <a:solidFill>
                  <a:srgbClr val="C00000"/>
                </a:solidFill>
                <a:effectLst/>
              </a:rPr>
              <a:t>Queue data type</a:t>
            </a:r>
            <a:r>
              <a:rPr lang="en-GB" sz="2300" b="0" i="0" u="none" strike="noStrike" dirty="0">
                <a:solidFill>
                  <a:srgbClr val="FF0000"/>
                </a:solidFill>
                <a:effectLst/>
              </a:rPr>
              <a:t> </a:t>
            </a:r>
            <a:r>
              <a:rPr lang="en-GB" sz="2300" b="0" i="0" u="none" strike="noStrike" dirty="0">
                <a:effectLst/>
              </a:rPr>
              <a:t>to be </a:t>
            </a:r>
            <a:r>
              <a:rPr lang="en-GB" sz="2300" b="0" i="0" u="none" strike="noStrike" dirty="0">
                <a:solidFill>
                  <a:srgbClr val="C00000"/>
                </a:solidFill>
                <a:effectLst/>
              </a:rPr>
              <a:t>polymorphic </a:t>
            </a:r>
            <a:r>
              <a:rPr lang="en-GB" sz="2300" b="0" i="0" u="none" strike="noStrike" dirty="0">
                <a:effectLst/>
              </a:rPr>
              <a:t>in the type of elements it contains.</a:t>
            </a:r>
            <a:endParaRPr lang="en-GB" sz="2300" b="0" i="0" dirty="0">
              <a:effectLst/>
            </a:endParaRPr>
          </a:p>
          <a:p>
            <a:pPr lvl="1"/>
            <a:endParaRPr lang="en-FI" sz="2300" dirty="0"/>
          </a:p>
        </p:txBody>
      </p:sp>
      <p:pic>
        <p:nvPicPr>
          <p:cNvPr id="4" name="Picture 3" descr="A picture containing text, clipart&#10;&#10;Description automatically generated">
            <a:extLst>
              <a:ext uri="{FF2B5EF4-FFF2-40B4-BE49-F238E27FC236}">
                <a16:creationId xmlns:a16="http://schemas.microsoft.com/office/drawing/2014/main" id="{C5ED8E9D-DF90-B96D-081C-158FA6DE58B6}"/>
              </a:ext>
            </a:extLst>
          </p:cNvPr>
          <p:cNvPicPr>
            <a:picLocks noChangeAspect="1"/>
          </p:cNvPicPr>
          <p:nvPr/>
        </p:nvPicPr>
        <p:blipFill>
          <a:blip r:embed="rId3"/>
          <a:stretch>
            <a:fillRect/>
          </a:stretch>
        </p:blipFill>
        <p:spPr>
          <a:xfrm>
            <a:off x="10287000" y="6057900"/>
            <a:ext cx="1905000" cy="800100"/>
          </a:xfrm>
          <a:prstGeom prst="rect">
            <a:avLst/>
          </a:prstGeom>
        </p:spPr>
      </p:pic>
      <p:pic>
        <p:nvPicPr>
          <p:cNvPr id="6" name="Picture 5" descr="Diagram&#10;&#10;Description automatically generated">
            <a:extLst>
              <a:ext uri="{FF2B5EF4-FFF2-40B4-BE49-F238E27FC236}">
                <a16:creationId xmlns:a16="http://schemas.microsoft.com/office/drawing/2014/main" id="{3522D736-C1AB-0398-2E2B-7B48A12E51F1}"/>
              </a:ext>
            </a:extLst>
          </p:cNvPr>
          <p:cNvPicPr>
            <a:picLocks noChangeAspect="1"/>
          </p:cNvPicPr>
          <p:nvPr/>
        </p:nvPicPr>
        <p:blipFill>
          <a:blip r:embed="rId4"/>
          <a:stretch>
            <a:fillRect/>
          </a:stretch>
        </p:blipFill>
        <p:spPr>
          <a:xfrm>
            <a:off x="5891513" y="152400"/>
            <a:ext cx="6312061" cy="5905500"/>
          </a:xfrm>
          <a:prstGeom prst="rect">
            <a:avLst/>
          </a:prstGeom>
        </p:spPr>
      </p:pic>
      <p:sp>
        <p:nvSpPr>
          <p:cNvPr id="9" name="Pentagon 8">
            <a:extLst>
              <a:ext uri="{FF2B5EF4-FFF2-40B4-BE49-F238E27FC236}">
                <a16:creationId xmlns:a16="http://schemas.microsoft.com/office/drawing/2014/main" id="{9770B3C9-5981-287E-DDEF-9C70749DC937}"/>
              </a:ext>
            </a:extLst>
          </p:cNvPr>
          <p:cNvSpPr/>
          <p:nvPr/>
        </p:nvSpPr>
        <p:spPr>
          <a:xfrm rot="10800000">
            <a:off x="9350828" y="435428"/>
            <a:ext cx="544285" cy="152398"/>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1" name="Pentagon 10">
            <a:extLst>
              <a:ext uri="{FF2B5EF4-FFF2-40B4-BE49-F238E27FC236}">
                <a16:creationId xmlns:a16="http://schemas.microsoft.com/office/drawing/2014/main" id="{B9130EA2-6AF8-12AE-57D4-E827CCF9CF6A}"/>
              </a:ext>
            </a:extLst>
          </p:cNvPr>
          <p:cNvSpPr/>
          <p:nvPr/>
        </p:nvSpPr>
        <p:spPr>
          <a:xfrm>
            <a:off x="8195083" y="5671456"/>
            <a:ext cx="544285" cy="152398"/>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2" name="TextBox 11">
            <a:extLst>
              <a:ext uri="{FF2B5EF4-FFF2-40B4-BE49-F238E27FC236}">
                <a16:creationId xmlns:a16="http://schemas.microsoft.com/office/drawing/2014/main" id="{96D4D575-D459-7102-0C68-E2D766F53C75}"/>
              </a:ext>
            </a:extLst>
          </p:cNvPr>
          <p:cNvSpPr txBox="1"/>
          <p:nvPr/>
        </p:nvSpPr>
        <p:spPr>
          <a:xfrm>
            <a:off x="6404783" y="6551711"/>
            <a:ext cx="3882217" cy="307777"/>
          </a:xfrm>
          <a:prstGeom prst="rect">
            <a:avLst/>
          </a:prstGeom>
          <a:noFill/>
        </p:spPr>
        <p:txBody>
          <a:bodyPr wrap="none" rtlCol="0">
            <a:spAutoFit/>
          </a:bodyPr>
          <a:lstStyle/>
          <a:p>
            <a:r>
              <a:rPr lang="en-GB" sz="1400" dirty="0"/>
              <a:t>https://</a:t>
            </a:r>
            <a:r>
              <a:rPr lang="en-GB" sz="1400" dirty="0" err="1"/>
              <a:t>www.baeldung.com</a:t>
            </a:r>
            <a:r>
              <a:rPr lang="en-GB" sz="1400" dirty="0"/>
              <a:t>/</a:t>
            </a:r>
            <a:r>
              <a:rPr lang="en-GB" sz="1400" dirty="0" err="1"/>
              <a:t>scala</a:t>
            </a:r>
            <a:r>
              <a:rPr lang="en-GB" sz="1400" dirty="0"/>
              <a:t>/type-hierarchies</a:t>
            </a:r>
            <a:endParaRPr lang="en-FI" sz="1400" dirty="0"/>
          </a:p>
        </p:txBody>
      </p:sp>
    </p:spTree>
    <p:extLst>
      <p:ext uri="{BB962C8B-B14F-4D97-AF65-F5344CB8AC3E}">
        <p14:creationId xmlns:p14="http://schemas.microsoft.com/office/powerpoint/2010/main" val="3161863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7F34-0DFB-B1EF-A0C6-9384075E0B5C}"/>
              </a:ext>
            </a:extLst>
          </p:cNvPr>
          <p:cNvSpPr>
            <a:spLocks noGrp="1"/>
          </p:cNvSpPr>
          <p:nvPr>
            <p:ph type="title"/>
          </p:nvPr>
        </p:nvSpPr>
        <p:spPr>
          <a:xfrm>
            <a:off x="838200" y="283028"/>
            <a:ext cx="5464629" cy="881743"/>
          </a:xfrm>
        </p:spPr>
        <p:txBody>
          <a:bodyPr>
            <a:normAutofit fontScale="90000"/>
          </a:bodyPr>
          <a:lstStyle/>
          <a:p>
            <a:r>
              <a:rPr lang="en-FI" dirty="0"/>
              <a:t>Lower and Upper Bounds</a:t>
            </a:r>
          </a:p>
        </p:txBody>
      </p:sp>
      <p:sp>
        <p:nvSpPr>
          <p:cNvPr id="3" name="Content Placeholder 2">
            <a:extLst>
              <a:ext uri="{FF2B5EF4-FFF2-40B4-BE49-F238E27FC236}">
                <a16:creationId xmlns:a16="http://schemas.microsoft.com/office/drawing/2014/main" id="{12852874-51FE-350B-7505-90D937D433CA}"/>
              </a:ext>
            </a:extLst>
          </p:cNvPr>
          <p:cNvSpPr>
            <a:spLocks noGrp="1"/>
          </p:cNvSpPr>
          <p:nvPr>
            <p:ph idx="1"/>
          </p:nvPr>
        </p:nvSpPr>
        <p:spPr>
          <a:xfrm>
            <a:off x="6302829" y="1590669"/>
            <a:ext cx="5254907" cy="1838332"/>
          </a:xfrm>
          <a:ln>
            <a:solidFill>
              <a:schemeClr val="accent1"/>
            </a:solidFill>
          </a:ln>
        </p:spPr>
        <p:txBody>
          <a:bodyPr>
            <a:noAutofit/>
          </a:bodyPr>
          <a:lstStyle/>
          <a:p>
            <a:r>
              <a:rPr lang="en-GB" sz="2300" b="0" i="0" dirty="0">
                <a:effectLst/>
              </a:rPr>
              <a:t>If you want to limit the types </a:t>
            </a:r>
          </a:p>
          <a:p>
            <a:pPr lvl="1"/>
            <a:r>
              <a:rPr lang="en-GB" sz="2300" dirty="0"/>
              <a:t>that can be used with T or </a:t>
            </a:r>
          </a:p>
          <a:p>
            <a:pPr lvl="1"/>
            <a:r>
              <a:rPr lang="en-GB" sz="2300" b="0" i="0" dirty="0">
                <a:effectLst/>
              </a:rPr>
              <a:t>any subclass of T </a:t>
            </a:r>
          </a:p>
          <a:p>
            <a:pPr lvl="1"/>
            <a:r>
              <a:rPr lang="en-GB" sz="2300" b="0" i="1" dirty="0">
                <a:solidFill>
                  <a:srgbClr val="C00000"/>
                </a:solidFill>
                <a:effectLst/>
              </a:rPr>
              <a:t>then</a:t>
            </a:r>
            <a:r>
              <a:rPr lang="en-GB" sz="2300" b="0" i="0" dirty="0">
                <a:effectLst/>
              </a:rPr>
              <a:t> you can use </a:t>
            </a:r>
            <a:r>
              <a:rPr lang="en-GB" sz="2300" b="0" i="0" dirty="0">
                <a:solidFill>
                  <a:srgbClr val="C00000"/>
                </a:solidFill>
                <a:effectLst/>
              </a:rPr>
              <a:t>an upper bound</a:t>
            </a:r>
            <a:r>
              <a:rPr lang="en-GB" sz="2300" b="0" i="0" dirty="0">
                <a:effectLst/>
              </a:rPr>
              <a:t>!</a:t>
            </a:r>
            <a:endParaRPr lang="en-FI" sz="2300" dirty="0"/>
          </a:p>
        </p:txBody>
      </p:sp>
      <p:pic>
        <p:nvPicPr>
          <p:cNvPr id="4" name="Picture 3" descr="A picture containing text, clipart&#10;&#10;Description automatically generated">
            <a:extLst>
              <a:ext uri="{FF2B5EF4-FFF2-40B4-BE49-F238E27FC236}">
                <a16:creationId xmlns:a16="http://schemas.microsoft.com/office/drawing/2014/main" id="{C5ED8E9D-DF90-B96D-081C-158FA6DE58B6}"/>
              </a:ext>
            </a:extLst>
          </p:cNvPr>
          <p:cNvPicPr>
            <a:picLocks noChangeAspect="1"/>
          </p:cNvPicPr>
          <p:nvPr/>
        </p:nvPicPr>
        <p:blipFill>
          <a:blip r:embed="rId3"/>
          <a:stretch>
            <a:fillRect/>
          </a:stretch>
        </p:blipFill>
        <p:spPr>
          <a:xfrm>
            <a:off x="10287000" y="6057900"/>
            <a:ext cx="1905000" cy="8001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92696E8E-6227-2DCD-0548-9FC9DA6EF995}"/>
              </a:ext>
            </a:extLst>
          </p:cNvPr>
          <p:cNvPicPr>
            <a:picLocks noChangeAspect="1"/>
          </p:cNvPicPr>
          <p:nvPr/>
        </p:nvPicPr>
        <p:blipFill>
          <a:blip r:embed="rId4"/>
          <a:stretch>
            <a:fillRect/>
          </a:stretch>
        </p:blipFill>
        <p:spPr>
          <a:xfrm>
            <a:off x="634265" y="5244410"/>
            <a:ext cx="5254907" cy="998547"/>
          </a:xfrm>
          <a:prstGeom prst="rect">
            <a:avLst/>
          </a:prstGeom>
          <a:ln>
            <a:solidFill>
              <a:srgbClr val="C00000"/>
            </a:solidFill>
          </a:ln>
        </p:spPr>
      </p:pic>
      <p:sp>
        <p:nvSpPr>
          <p:cNvPr id="8" name="Content Placeholder 2">
            <a:extLst>
              <a:ext uri="{FF2B5EF4-FFF2-40B4-BE49-F238E27FC236}">
                <a16:creationId xmlns:a16="http://schemas.microsoft.com/office/drawing/2014/main" id="{760B861D-F07F-E600-B735-F529C463F707}"/>
              </a:ext>
            </a:extLst>
          </p:cNvPr>
          <p:cNvSpPr txBox="1">
            <a:spLocks/>
          </p:cNvSpPr>
          <p:nvPr/>
        </p:nvSpPr>
        <p:spPr>
          <a:xfrm>
            <a:off x="661685" y="1251857"/>
            <a:ext cx="5254907" cy="3773485"/>
          </a:xfrm>
          <a:prstGeom prst="rect">
            <a:avLst/>
          </a:prstGeom>
          <a:ln>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t>We use </a:t>
            </a:r>
            <a:r>
              <a:rPr lang="en-GB" sz="2200" dirty="0">
                <a:solidFill>
                  <a:srgbClr val="C00000"/>
                </a:solidFill>
              </a:rPr>
              <a:t>lower bound </a:t>
            </a:r>
            <a:r>
              <a:rPr lang="en-GB" sz="2200" dirty="0"/>
              <a:t>on the type specification </a:t>
            </a:r>
            <a:r>
              <a:rPr lang="en-GB" sz="2200" dirty="0">
                <a:solidFill>
                  <a:srgbClr val="C00000"/>
                </a:solidFill>
              </a:rPr>
              <a:t>to limit the types </a:t>
            </a:r>
            <a:r>
              <a:rPr lang="en-GB" sz="2200" dirty="0"/>
              <a:t>that can be </a:t>
            </a:r>
            <a:r>
              <a:rPr lang="en-GB" sz="2200" dirty="0">
                <a:solidFill>
                  <a:srgbClr val="C00000"/>
                </a:solidFill>
              </a:rPr>
              <a:t>used for T or any supertype of T</a:t>
            </a:r>
            <a:r>
              <a:rPr lang="en-GB" sz="2200" dirty="0"/>
              <a:t>.</a:t>
            </a:r>
          </a:p>
          <a:p>
            <a:r>
              <a:rPr lang="en-GB" sz="2200" dirty="0"/>
              <a:t>When we </a:t>
            </a:r>
            <a:r>
              <a:rPr lang="en-GB" sz="2200" b="0" i="0" dirty="0">
                <a:solidFill>
                  <a:srgbClr val="C00000"/>
                </a:solidFill>
                <a:effectLst/>
              </a:rPr>
              <a:t>enqueue an item </a:t>
            </a:r>
            <a:r>
              <a:rPr lang="en-GB" sz="2200" b="0" i="0" dirty="0">
                <a:effectLst/>
              </a:rPr>
              <a:t>then the type of this item must be </a:t>
            </a:r>
            <a:r>
              <a:rPr lang="en-GB" sz="2200" b="0" i="0" dirty="0">
                <a:solidFill>
                  <a:srgbClr val="C00000"/>
                </a:solidFill>
                <a:effectLst/>
              </a:rPr>
              <a:t>of type T or a super type of T.</a:t>
            </a:r>
          </a:p>
          <a:p>
            <a:r>
              <a:rPr lang="en-GB" sz="2200" b="0" i="0" dirty="0">
                <a:effectLst/>
              </a:rPr>
              <a:t>if we have a </a:t>
            </a:r>
            <a:r>
              <a:rPr lang="en-GB" sz="2200" b="0" i="0" dirty="0">
                <a:solidFill>
                  <a:srgbClr val="C00000"/>
                </a:solidFill>
                <a:effectLst/>
              </a:rPr>
              <a:t>queue of Employees </a:t>
            </a:r>
            <a:r>
              <a:rPr lang="en-GB" sz="2200" b="0" i="0" dirty="0">
                <a:effectLst/>
              </a:rPr>
              <a:t>this </a:t>
            </a:r>
            <a:r>
              <a:rPr lang="en-GB" sz="2200" b="0" i="0" dirty="0">
                <a:solidFill>
                  <a:srgbClr val="C00000"/>
                </a:solidFill>
                <a:effectLst/>
              </a:rPr>
              <a:t>would allow us to enqueue a Person to the Queue </a:t>
            </a:r>
            <a:r>
              <a:rPr lang="en-GB" sz="2200" b="0" i="0" dirty="0">
                <a:effectLst/>
              </a:rPr>
              <a:t>(although the resulting Queue only guarantee that it holds references to Person objects (or subtypes of Person).</a:t>
            </a:r>
            <a:endParaRPr lang="en-FI" sz="2200" dirty="0"/>
          </a:p>
        </p:txBody>
      </p:sp>
      <p:pic>
        <p:nvPicPr>
          <p:cNvPr id="12" name="Picture 11" descr="A picture containing text&#10;&#10;Description automatically generated">
            <a:extLst>
              <a:ext uri="{FF2B5EF4-FFF2-40B4-BE49-F238E27FC236}">
                <a16:creationId xmlns:a16="http://schemas.microsoft.com/office/drawing/2014/main" id="{2FD0EC31-EEAD-E078-B850-0E89642733A3}"/>
              </a:ext>
            </a:extLst>
          </p:cNvPr>
          <p:cNvPicPr>
            <a:picLocks noChangeAspect="1"/>
          </p:cNvPicPr>
          <p:nvPr/>
        </p:nvPicPr>
        <p:blipFill>
          <a:blip r:embed="rId5"/>
          <a:stretch>
            <a:fillRect/>
          </a:stretch>
        </p:blipFill>
        <p:spPr>
          <a:xfrm>
            <a:off x="6302829" y="3624943"/>
            <a:ext cx="5607938" cy="800100"/>
          </a:xfrm>
          <a:prstGeom prst="rect">
            <a:avLst/>
          </a:prstGeom>
          <a:ln>
            <a:solidFill>
              <a:schemeClr val="accent1"/>
            </a:solidFill>
          </a:ln>
        </p:spPr>
      </p:pic>
    </p:spTree>
    <p:extLst>
      <p:ext uri="{BB962C8B-B14F-4D97-AF65-F5344CB8AC3E}">
        <p14:creationId xmlns:p14="http://schemas.microsoft.com/office/powerpoint/2010/main" val="324875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7F34-0DFB-B1EF-A0C6-9384075E0B5C}"/>
              </a:ext>
            </a:extLst>
          </p:cNvPr>
          <p:cNvSpPr>
            <a:spLocks noGrp="1"/>
          </p:cNvSpPr>
          <p:nvPr>
            <p:ph type="title"/>
          </p:nvPr>
        </p:nvSpPr>
        <p:spPr>
          <a:xfrm>
            <a:off x="838200" y="359228"/>
            <a:ext cx="7554686" cy="881743"/>
          </a:xfrm>
        </p:spPr>
        <p:txBody>
          <a:bodyPr>
            <a:normAutofit/>
          </a:bodyPr>
          <a:lstStyle/>
          <a:p>
            <a:r>
              <a:rPr lang="en-FI" dirty="0"/>
              <a:t>Combining Variance and Bounds</a:t>
            </a:r>
          </a:p>
        </p:txBody>
      </p:sp>
      <p:sp>
        <p:nvSpPr>
          <p:cNvPr id="3" name="Content Placeholder 2">
            <a:extLst>
              <a:ext uri="{FF2B5EF4-FFF2-40B4-BE49-F238E27FC236}">
                <a16:creationId xmlns:a16="http://schemas.microsoft.com/office/drawing/2014/main" id="{12852874-51FE-350B-7505-90D937D433CA}"/>
              </a:ext>
            </a:extLst>
          </p:cNvPr>
          <p:cNvSpPr>
            <a:spLocks noGrp="1"/>
          </p:cNvSpPr>
          <p:nvPr>
            <p:ph idx="1"/>
          </p:nvPr>
        </p:nvSpPr>
        <p:spPr>
          <a:xfrm>
            <a:off x="838200" y="1632857"/>
            <a:ext cx="5134337" cy="4425043"/>
          </a:xfrm>
        </p:spPr>
        <p:txBody>
          <a:bodyPr>
            <a:noAutofit/>
          </a:bodyPr>
          <a:lstStyle/>
          <a:p>
            <a:pPr marL="0" indent="0">
              <a:buNone/>
            </a:pPr>
            <a:r>
              <a:rPr lang="en-GB" sz="2300" b="0" i="0" dirty="0">
                <a:effectLst/>
              </a:rPr>
              <a:t>We can </a:t>
            </a:r>
            <a:r>
              <a:rPr lang="en-GB" sz="2300" b="0" i="0" dirty="0">
                <a:solidFill>
                  <a:srgbClr val="C00000"/>
                </a:solidFill>
                <a:effectLst/>
              </a:rPr>
              <a:t>combine variance and bounds </a:t>
            </a:r>
            <a:r>
              <a:rPr lang="en-GB" sz="2300" b="0" i="0" dirty="0">
                <a:effectLst/>
              </a:rPr>
              <a:t>together </a:t>
            </a:r>
            <a:r>
              <a:rPr lang="en-GB" sz="2300" b="0" i="0" dirty="0">
                <a:solidFill>
                  <a:srgbClr val="C00000"/>
                </a:solidFill>
                <a:effectLst/>
              </a:rPr>
              <a:t>for flexible containers</a:t>
            </a:r>
            <a:r>
              <a:rPr lang="en-GB" sz="2300" b="0" i="0" dirty="0">
                <a:effectLst/>
              </a:rPr>
              <a:t>.</a:t>
            </a:r>
          </a:p>
          <a:p>
            <a:r>
              <a:rPr lang="en-GB" sz="2300" b="0" i="0" dirty="0" err="1">
                <a:solidFill>
                  <a:srgbClr val="C00000"/>
                </a:solidFill>
                <a:effectLst/>
              </a:rPr>
              <a:t>FlexiQueue</a:t>
            </a:r>
            <a:r>
              <a:rPr lang="en-GB" sz="2300" b="0" i="0" dirty="0">
                <a:effectLst/>
              </a:rPr>
              <a:t> class indicates that </a:t>
            </a:r>
            <a:r>
              <a:rPr lang="en-GB" sz="2300" b="0" i="0" dirty="0">
                <a:solidFill>
                  <a:srgbClr val="C00000"/>
                </a:solidFill>
                <a:effectLst/>
              </a:rPr>
              <a:t>type T</a:t>
            </a:r>
            <a:r>
              <a:rPr lang="en-GB" sz="2300" b="0" i="0" dirty="0">
                <a:effectLst/>
              </a:rPr>
              <a:t> indicates </a:t>
            </a:r>
            <a:r>
              <a:rPr lang="en-GB" sz="2300" b="0" i="0" dirty="0">
                <a:solidFill>
                  <a:srgbClr val="C00000"/>
                </a:solidFill>
                <a:effectLst/>
              </a:rPr>
              <a:t>covariance</a:t>
            </a:r>
            <a:r>
              <a:rPr lang="en-GB" sz="2300" b="0" i="0" dirty="0">
                <a:effectLst/>
              </a:rPr>
              <a:t>.</a:t>
            </a:r>
          </a:p>
          <a:p>
            <a:r>
              <a:rPr lang="en-GB" sz="2300" b="0" i="0" dirty="0">
                <a:effectLst/>
              </a:rPr>
              <a:t>the methods </a:t>
            </a:r>
            <a:r>
              <a:rPr lang="en-GB" sz="2300" b="1" i="0" dirty="0">
                <a:solidFill>
                  <a:srgbClr val="C00000"/>
                </a:solidFill>
                <a:effectLst/>
              </a:rPr>
              <a:t>enqueue</a:t>
            </a:r>
            <a:r>
              <a:rPr lang="en-GB" sz="2300" b="0" i="0" dirty="0">
                <a:effectLst/>
              </a:rPr>
              <a:t> and </a:t>
            </a:r>
            <a:r>
              <a:rPr lang="en-GB" sz="2300" b="1" i="0" dirty="0">
                <a:solidFill>
                  <a:srgbClr val="C00000"/>
                </a:solidFill>
                <a:effectLst/>
              </a:rPr>
              <a:t>dequeue</a:t>
            </a:r>
            <a:r>
              <a:rPr lang="en-GB" sz="2300" b="0" i="0" dirty="0">
                <a:effectLst/>
              </a:rPr>
              <a:t> have </a:t>
            </a:r>
            <a:r>
              <a:rPr lang="en-GB" sz="2300" b="0" i="0" dirty="0">
                <a:solidFill>
                  <a:srgbClr val="C00000"/>
                </a:solidFill>
                <a:effectLst/>
              </a:rPr>
              <a:t>lower bounds</a:t>
            </a:r>
            <a:r>
              <a:rPr lang="en-GB" sz="2300" b="0" i="0" dirty="0">
                <a:effectLst/>
              </a:rPr>
              <a:t>: the </a:t>
            </a:r>
            <a:r>
              <a:rPr lang="en-GB" sz="2300" b="0" i="0" dirty="0">
                <a:solidFill>
                  <a:srgbClr val="C00000"/>
                </a:solidFill>
                <a:effectLst/>
              </a:rPr>
              <a:t>type T</a:t>
            </a:r>
            <a:r>
              <a:rPr lang="en-GB" sz="2300" b="0" i="0" dirty="0">
                <a:effectLst/>
              </a:rPr>
              <a:t> </a:t>
            </a:r>
            <a:r>
              <a:rPr lang="en-GB" sz="2300" b="0" i="0" dirty="0">
                <a:solidFill>
                  <a:srgbClr val="C00000"/>
                </a:solidFill>
                <a:effectLst/>
              </a:rPr>
              <a:t>and its super types </a:t>
            </a:r>
            <a:r>
              <a:rPr lang="en-GB" sz="2300" b="0" i="0" dirty="0">
                <a:effectLst/>
              </a:rPr>
              <a:t>may be used with these methods.</a:t>
            </a:r>
          </a:p>
          <a:p>
            <a:r>
              <a:rPr lang="en-GB" sz="2300" b="0" i="0" dirty="0">
                <a:effectLst/>
              </a:rPr>
              <a:t>If we create a </a:t>
            </a:r>
            <a:r>
              <a:rPr lang="en-GB" sz="2300" b="0" i="0" dirty="0" err="1">
                <a:solidFill>
                  <a:srgbClr val="C00000"/>
                </a:solidFill>
                <a:effectLst/>
              </a:rPr>
              <a:t>FlexiQueue</a:t>
            </a:r>
            <a:r>
              <a:rPr lang="en-GB" sz="2300" b="0" i="0" dirty="0">
                <a:solidFill>
                  <a:srgbClr val="C00000"/>
                </a:solidFill>
                <a:effectLst/>
              </a:rPr>
              <a:t> of Employees </a:t>
            </a:r>
            <a:r>
              <a:rPr lang="en-GB" sz="2300" b="0" i="0" dirty="0">
                <a:effectLst/>
              </a:rPr>
              <a:t>and then subsequently </a:t>
            </a:r>
            <a:r>
              <a:rPr lang="en-GB" sz="2300" b="0" i="0" dirty="0">
                <a:solidFill>
                  <a:srgbClr val="C00000"/>
                </a:solidFill>
                <a:effectLst/>
              </a:rPr>
              <a:t>enqueue a Person</a:t>
            </a:r>
            <a:r>
              <a:rPr lang="en-GB" sz="2300" b="0" i="0" dirty="0">
                <a:effectLst/>
              </a:rPr>
              <a:t> this will </a:t>
            </a:r>
            <a:r>
              <a:rPr lang="en-GB" sz="2300" b="0" i="0" dirty="0">
                <a:solidFill>
                  <a:srgbClr val="C00000"/>
                </a:solidFill>
                <a:effectLst/>
              </a:rPr>
              <a:t>return a </a:t>
            </a:r>
            <a:r>
              <a:rPr lang="en-GB" sz="2300" b="0" i="0" dirty="0" err="1">
                <a:solidFill>
                  <a:srgbClr val="C00000"/>
                </a:solidFill>
                <a:effectLst/>
              </a:rPr>
              <a:t>FlexiQueue</a:t>
            </a:r>
            <a:r>
              <a:rPr lang="en-GB" sz="2300" b="0" i="0" dirty="0">
                <a:solidFill>
                  <a:srgbClr val="C00000"/>
                </a:solidFill>
                <a:effectLst/>
              </a:rPr>
              <a:t> of Person</a:t>
            </a:r>
            <a:r>
              <a:rPr lang="en-GB" sz="2300" b="0" i="0" dirty="0">
                <a:effectLst/>
              </a:rPr>
              <a:t> types. </a:t>
            </a:r>
          </a:p>
        </p:txBody>
      </p:sp>
      <p:pic>
        <p:nvPicPr>
          <p:cNvPr id="4" name="Picture 3" descr="A picture containing text, clipart&#10;&#10;Description automatically generated">
            <a:extLst>
              <a:ext uri="{FF2B5EF4-FFF2-40B4-BE49-F238E27FC236}">
                <a16:creationId xmlns:a16="http://schemas.microsoft.com/office/drawing/2014/main" id="{C5ED8E9D-DF90-B96D-081C-158FA6DE58B6}"/>
              </a:ext>
            </a:extLst>
          </p:cNvPr>
          <p:cNvPicPr>
            <a:picLocks noChangeAspect="1"/>
          </p:cNvPicPr>
          <p:nvPr/>
        </p:nvPicPr>
        <p:blipFill>
          <a:blip r:embed="rId3"/>
          <a:stretch>
            <a:fillRect/>
          </a:stretch>
        </p:blipFill>
        <p:spPr>
          <a:xfrm>
            <a:off x="10287000" y="6057900"/>
            <a:ext cx="1905000" cy="800100"/>
          </a:xfrm>
          <a:prstGeom prst="rect">
            <a:avLst/>
          </a:prstGeom>
        </p:spPr>
      </p:pic>
      <p:pic>
        <p:nvPicPr>
          <p:cNvPr id="7" name="Picture 6" descr="Text&#10;&#10;Description automatically generated">
            <a:extLst>
              <a:ext uri="{FF2B5EF4-FFF2-40B4-BE49-F238E27FC236}">
                <a16:creationId xmlns:a16="http://schemas.microsoft.com/office/drawing/2014/main" id="{F9BFB15A-9382-23D1-0FB9-AEDC97B3B210}"/>
              </a:ext>
            </a:extLst>
          </p:cNvPr>
          <p:cNvPicPr>
            <a:picLocks noChangeAspect="1"/>
          </p:cNvPicPr>
          <p:nvPr/>
        </p:nvPicPr>
        <p:blipFill>
          <a:blip r:embed="rId4"/>
          <a:stretch>
            <a:fillRect/>
          </a:stretch>
        </p:blipFill>
        <p:spPr>
          <a:xfrm>
            <a:off x="6219465" y="1763486"/>
            <a:ext cx="5679309" cy="2999931"/>
          </a:xfrm>
          <a:prstGeom prst="rect">
            <a:avLst/>
          </a:prstGeom>
        </p:spPr>
      </p:pic>
    </p:spTree>
    <p:extLst>
      <p:ext uri="{BB962C8B-B14F-4D97-AF65-F5344CB8AC3E}">
        <p14:creationId xmlns:p14="http://schemas.microsoft.com/office/powerpoint/2010/main" val="3845891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6698</TotalTime>
  <Words>1613</Words>
  <Application>Microsoft Macintosh PowerPoint</Application>
  <PresentationFormat>Widescreen</PresentationFormat>
  <Paragraphs>121</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Calibri Light</vt:lpstr>
      <vt:lpstr>JetBrains Mono</vt:lpstr>
      <vt:lpstr>Times New Roman</vt:lpstr>
      <vt:lpstr>Office Theme</vt:lpstr>
      <vt:lpstr>Lecture 5  Type Parameterisation, Pattern Matching &amp; Variance</vt:lpstr>
      <vt:lpstr>Type Parameterisation</vt:lpstr>
      <vt:lpstr>Type Parameterisation</vt:lpstr>
      <vt:lpstr>Type Parameterisation</vt:lpstr>
      <vt:lpstr>PowerPoint Presentation</vt:lpstr>
      <vt:lpstr>Variance</vt:lpstr>
      <vt:lpstr>Variance</vt:lpstr>
      <vt:lpstr>Lower and Upper Bounds</vt:lpstr>
      <vt:lpstr>Combining Variance and Bounds</vt:lpstr>
      <vt:lpstr>Combining Variance and Bounds</vt:lpstr>
      <vt:lpstr>PowerPoint Presentation</vt:lpstr>
      <vt:lpstr>Pattern Matching</vt:lpstr>
      <vt:lpstr>Pattern Matching</vt:lpstr>
      <vt:lpstr>Pattern Matching!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 Introduction to Databases</dc:title>
  <dc:creator>Iflaah Salman</dc:creator>
  <cp:lastModifiedBy>Iflaah Salman</cp:lastModifiedBy>
  <cp:revision>1369</cp:revision>
  <dcterms:created xsi:type="dcterms:W3CDTF">2023-01-13T09:53:44Z</dcterms:created>
  <dcterms:modified xsi:type="dcterms:W3CDTF">2023-04-12T06:50:39Z</dcterms:modified>
</cp:coreProperties>
</file>